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89"/>
  </p:notesMasterIdLst>
  <p:sldIdLst>
    <p:sldId id="718" r:id="rId2"/>
    <p:sldId id="719" r:id="rId3"/>
    <p:sldId id="264" r:id="rId4"/>
    <p:sldId id="722" r:id="rId5"/>
    <p:sldId id="352" r:id="rId6"/>
    <p:sldId id="301" r:id="rId7"/>
    <p:sldId id="326" r:id="rId8"/>
    <p:sldId id="724" r:id="rId9"/>
    <p:sldId id="725" r:id="rId10"/>
    <p:sldId id="726" r:id="rId11"/>
    <p:sldId id="579" r:id="rId12"/>
    <p:sldId id="438" r:id="rId13"/>
    <p:sldId id="432" r:id="rId14"/>
    <p:sldId id="731" r:id="rId15"/>
    <p:sldId id="735" r:id="rId16"/>
    <p:sldId id="734" r:id="rId17"/>
    <p:sldId id="736" r:id="rId18"/>
    <p:sldId id="737" r:id="rId19"/>
    <p:sldId id="766" r:id="rId20"/>
    <p:sldId id="767" r:id="rId21"/>
    <p:sldId id="434" r:id="rId22"/>
    <p:sldId id="729" r:id="rId23"/>
    <p:sldId id="728" r:id="rId24"/>
    <p:sldId id="732" r:id="rId25"/>
    <p:sldId id="699" r:id="rId26"/>
    <p:sldId id="746" r:id="rId27"/>
    <p:sldId id="698" r:id="rId28"/>
    <p:sldId id="429" r:id="rId29"/>
    <p:sldId id="552" r:id="rId30"/>
    <p:sldId id="559" r:id="rId31"/>
    <p:sldId id="431" r:id="rId32"/>
    <p:sldId id="738" r:id="rId33"/>
    <p:sldId id="280" r:id="rId34"/>
    <p:sldId id="742" r:id="rId35"/>
    <p:sldId id="743" r:id="rId36"/>
    <p:sldId id="744" r:id="rId37"/>
    <p:sldId id="430" r:id="rId38"/>
    <p:sldId id="763" r:id="rId39"/>
    <p:sldId id="727" r:id="rId40"/>
    <p:sldId id="433" r:id="rId41"/>
    <p:sldId id="529" r:id="rId42"/>
    <p:sldId id="256" r:id="rId43"/>
    <p:sldId id="740" r:id="rId44"/>
    <p:sldId id="580" r:id="rId45"/>
    <p:sldId id="748" r:id="rId46"/>
    <p:sldId id="669" r:id="rId47"/>
    <p:sldId id="749" r:id="rId48"/>
    <p:sldId id="750" r:id="rId49"/>
    <p:sldId id="751" r:id="rId50"/>
    <p:sldId id="752" r:id="rId51"/>
    <p:sldId id="753" r:id="rId52"/>
    <p:sldId id="760" r:id="rId53"/>
    <p:sldId id="761" r:id="rId54"/>
    <p:sldId id="772" r:id="rId55"/>
    <p:sldId id="679" r:id="rId56"/>
    <p:sldId id="739" r:id="rId57"/>
    <p:sldId id="774" r:id="rId58"/>
    <p:sldId id="566" r:id="rId59"/>
    <p:sldId id="567" r:id="rId60"/>
    <p:sldId id="773" r:id="rId61"/>
    <p:sldId id="768" r:id="rId62"/>
    <p:sldId id="581" r:id="rId63"/>
    <p:sldId id="764" r:id="rId64"/>
    <p:sldId id="771" r:id="rId65"/>
    <p:sldId id="670" r:id="rId66"/>
    <p:sldId id="671" r:id="rId67"/>
    <p:sldId id="578" r:id="rId68"/>
    <p:sldId id="733" r:id="rId69"/>
    <p:sldId id="680" r:id="rId70"/>
    <p:sldId id="681" r:id="rId71"/>
    <p:sldId id="775" r:id="rId72"/>
    <p:sldId id="769" r:id="rId73"/>
    <p:sldId id="770" r:id="rId74"/>
    <p:sldId id="745" r:id="rId75"/>
    <p:sldId id="715" r:id="rId76"/>
    <p:sldId id="702" r:id="rId77"/>
    <p:sldId id="664" r:id="rId78"/>
    <p:sldId id="646" r:id="rId79"/>
    <p:sldId id="617" r:id="rId80"/>
    <p:sldId id="589" r:id="rId81"/>
    <p:sldId id="286" r:id="rId82"/>
    <p:sldId id="329" r:id="rId83"/>
    <p:sldId id="369" r:id="rId84"/>
    <p:sldId id="297" r:id="rId85"/>
    <p:sldId id="539" r:id="rId86"/>
    <p:sldId id="439" r:id="rId87"/>
    <p:sldId id="376" r:id="rId88"/>
  </p:sldIdLst>
  <p:sldSz cx="9144000" cy="6858000" type="screen4x3"/>
  <p:notesSz cx="6858000" cy="9144000"/>
  <p:defaultTextStyle>
    <a:defPPr>
      <a:defRPr lang="en-US"/>
    </a:defPPr>
    <a:lvl1pPr algn="l" rtl="0" fontAlgn="base">
      <a:spcBef>
        <a:spcPct val="0"/>
      </a:spcBef>
      <a:spcAft>
        <a:spcPct val="0"/>
      </a:spcAft>
      <a:defRPr sz="2800" b="1" kern="1200">
        <a:solidFill>
          <a:srgbClr val="FF0000"/>
        </a:solidFill>
        <a:latin typeface="Arial" charset="0"/>
        <a:ea typeface="+mn-ea"/>
        <a:cs typeface="+mn-cs"/>
      </a:defRPr>
    </a:lvl1pPr>
    <a:lvl2pPr marL="457200" algn="l" rtl="0" fontAlgn="base">
      <a:spcBef>
        <a:spcPct val="0"/>
      </a:spcBef>
      <a:spcAft>
        <a:spcPct val="0"/>
      </a:spcAft>
      <a:defRPr sz="2800" b="1" kern="1200">
        <a:solidFill>
          <a:srgbClr val="FF0000"/>
        </a:solidFill>
        <a:latin typeface="Arial" charset="0"/>
        <a:ea typeface="+mn-ea"/>
        <a:cs typeface="+mn-cs"/>
      </a:defRPr>
    </a:lvl2pPr>
    <a:lvl3pPr marL="914400" algn="l" rtl="0" fontAlgn="base">
      <a:spcBef>
        <a:spcPct val="0"/>
      </a:spcBef>
      <a:spcAft>
        <a:spcPct val="0"/>
      </a:spcAft>
      <a:defRPr sz="2800" b="1" kern="1200">
        <a:solidFill>
          <a:srgbClr val="FF0000"/>
        </a:solidFill>
        <a:latin typeface="Arial" charset="0"/>
        <a:ea typeface="+mn-ea"/>
        <a:cs typeface="+mn-cs"/>
      </a:defRPr>
    </a:lvl3pPr>
    <a:lvl4pPr marL="1371600" algn="l" rtl="0" fontAlgn="base">
      <a:spcBef>
        <a:spcPct val="0"/>
      </a:spcBef>
      <a:spcAft>
        <a:spcPct val="0"/>
      </a:spcAft>
      <a:defRPr sz="2800" b="1" kern="1200">
        <a:solidFill>
          <a:srgbClr val="FF0000"/>
        </a:solidFill>
        <a:latin typeface="Arial" charset="0"/>
        <a:ea typeface="+mn-ea"/>
        <a:cs typeface="+mn-cs"/>
      </a:defRPr>
    </a:lvl4pPr>
    <a:lvl5pPr marL="1828800" algn="l" rtl="0" fontAlgn="base">
      <a:spcBef>
        <a:spcPct val="0"/>
      </a:spcBef>
      <a:spcAft>
        <a:spcPct val="0"/>
      </a:spcAft>
      <a:defRPr sz="2800" b="1" kern="1200">
        <a:solidFill>
          <a:srgbClr val="FF0000"/>
        </a:solidFill>
        <a:latin typeface="Arial" charset="0"/>
        <a:ea typeface="+mn-ea"/>
        <a:cs typeface="+mn-cs"/>
      </a:defRPr>
    </a:lvl5pPr>
    <a:lvl6pPr marL="2286000" algn="l" defTabSz="914400" rtl="0" eaLnBrk="1" latinLnBrk="0" hangingPunct="1">
      <a:defRPr sz="2800" b="1" kern="1200">
        <a:solidFill>
          <a:srgbClr val="FF0000"/>
        </a:solidFill>
        <a:latin typeface="Arial" charset="0"/>
        <a:ea typeface="+mn-ea"/>
        <a:cs typeface="+mn-cs"/>
      </a:defRPr>
    </a:lvl6pPr>
    <a:lvl7pPr marL="2743200" algn="l" defTabSz="914400" rtl="0" eaLnBrk="1" latinLnBrk="0" hangingPunct="1">
      <a:defRPr sz="2800" b="1" kern="1200">
        <a:solidFill>
          <a:srgbClr val="FF0000"/>
        </a:solidFill>
        <a:latin typeface="Arial" charset="0"/>
        <a:ea typeface="+mn-ea"/>
        <a:cs typeface="+mn-cs"/>
      </a:defRPr>
    </a:lvl7pPr>
    <a:lvl8pPr marL="3200400" algn="l" defTabSz="914400" rtl="0" eaLnBrk="1" latinLnBrk="0" hangingPunct="1">
      <a:defRPr sz="2800" b="1" kern="1200">
        <a:solidFill>
          <a:srgbClr val="FF0000"/>
        </a:solidFill>
        <a:latin typeface="Arial" charset="0"/>
        <a:ea typeface="+mn-ea"/>
        <a:cs typeface="+mn-cs"/>
      </a:defRPr>
    </a:lvl8pPr>
    <a:lvl9pPr marL="3657600" algn="l" defTabSz="914400" rtl="0" eaLnBrk="1" latinLnBrk="0" hangingPunct="1">
      <a:defRPr sz="2800" b="1" kern="1200">
        <a:solidFill>
          <a:srgbClr val="FF00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009900"/>
    <a:srgbClr val="387C1C"/>
    <a:srgbClr val="669900"/>
    <a:srgbClr val="4D900A"/>
    <a:srgbClr val="5C8109"/>
    <a:srgbClr val="336600"/>
    <a:srgbClr val="FF0000"/>
    <a:srgbClr val="006C6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818" autoAdjust="0"/>
    <p:restoredTop sz="44806" autoAdjust="0"/>
  </p:normalViewPr>
  <p:slideViewPr>
    <p:cSldViewPr snapToGrid="0" showGuides="1">
      <p:cViewPr>
        <p:scale>
          <a:sx n="60" d="100"/>
          <a:sy n="60" d="100"/>
        </p:scale>
        <p:origin x="456" y="658"/>
      </p:cViewPr>
      <p:guideLst>
        <p:guide orient="horz" pos="2159"/>
        <p:guide pos="2880"/>
      </p:guideLst>
    </p:cSldViewPr>
  </p:slideViewPr>
  <p:outlineViewPr>
    <p:cViewPr>
      <p:scale>
        <a:sx n="33" d="100"/>
        <a:sy n="33" d="100"/>
      </p:scale>
      <p:origin x="0" y="9538"/>
    </p:cViewPr>
  </p:outlineViewPr>
  <p:notesTextViewPr>
    <p:cViewPr>
      <p:scale>
        <a:sx n="100" d="100"/>
        <a:sy n="100" d="100"/>
      </p:scale>
      <p:origin x="0" y="0"/>
    </p:cViewPr>
  </p:notesTextViewPr>
  <p:sorterViewPr>
    <p:cViewPr>
      <p:scale>
        <a:sx n="50" d="100"/>
        <a:sy n="50" d="100"/>
      </p:scale>
      <p:origin x="0" y="2435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defRPr>
            </a:lvl1pPr>
          </a:lstStyle>
          <a:p>
            <a:pPr>
              <a:defRPr/>
            </a:pPr>
            <a:endParaRPr lang="en-US"/>
          </a:p>
        </p:txBody>
      </p:sp>
      <p:sp>
        <p:nvSpPr>
          <p:cNvPr id="245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495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defRPr>
            </a:lvl1pPr>
          </a:lstStyle>
          <a:p>
            <a:pPr>
              <a:defRPr/>
            </a:pPr>
            <a:endParaRPr lang="en-US"/>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AF97C56A-6EEF-4D94-8735-5FF6A2F480E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geology.sdsu.edu/how_volcanoes_work/Thumblinks/Kilauea_page.html"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www.geology.sdsu.edu/how_volcanoes_work/Thumblinks/Puuoo84_page.html"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volcano.und.nodak.edu/vwdocs/glossary.html#pali"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hvo.wr.usgs.gov/gallery/kilauea/erupt/1983to1986.html"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44360275-EBA4-4AFF-9FE3-48AEC7696D37}" type="slidenum">
              <a:rPr lang="en-US" smtClean="0"/>
              <a:pPr/>
              <a:t>1</a:t>
            </a:fld>
            <a:endParaRPr lang="en-US"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r>
              <a:rPr lang="en-US" dirty="0" smtClean="0"/>
              <a:t>We have arrived now at the last topic related</a:t>
            </a:r>
            <a:r>
              <a:rPr lang="en-US" baseline="0" dirty="0" smtClean="0"/>
              <a:t> to lava – lava types. Although there are fundamentally only two types of basaltic lava, the variety of forms these can develop is amazing and provides a beautiful example of chaos theory applied to natural systems.</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aa.</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we move through</a:t>
            </a:r>
            <a:r>
              <a:rPr lang="en-US" baseline="0" dirty="0" smtClean="0"/>
              <a:t> the various lava types and patterns, try to see them as outcomes predicted by the larger paradigm of chaos theory and perhaps, by extension, you may catch a glimpse of how it applies to other geological phenomena. First up – pahoehoe.</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Pahoehoe is a Hawaiian term for basaltic lava that has a smooth, hummocky, or ropy surface. The high fluidity (low viscosity) of pahoehoe generally</a:t>
            </a:r>
            <a:r>
              <a:rPr lang="en-US" baseline="0" dirty="0" smtClean="0"/>
              <a:t> results from its</a:t>
            </a:r>
            <a:r>
              <a:rPr lang="en-US" dirty="0" smtClean="0"/>
              <a:t> high temperature …</a:t>
            </a:r>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A4D4776D-C707-43EE-A292-BAA2D7B95FA3}" type="slidenum">
              <a:rPr lang="en-US" smtClean="0"/>
              <a:pPr/>
              <a:t>13</a:t>
            </a:fld>
            <a:endParaRPr lang="en-US"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…and </a:t>
            </a:r>
            <a:r>
              <a:rPr lang="en-US" dirty="0" smtClean="0"/>
              <a:t>high gas content</a:t>
            </a:r>
            <a:r>
              <a:rPr lang="en-US" baseline="0" dirty="0" smtClean="0"/>
              <a:t> as is evident from this blister on the surface of a pahoehoe flow. </a:t>
            </a:r>
            <a:r>
              <a:rPr lang="en-US" dirty="0" smtClean="0"/>
              <a:t>Blisters are thin-walled basaltic-glass bubbles formed by the release of volcanic gas from the surface of a pahoehoe flow. Like a glass blower that blows air into molten glass to create a goblet or vase, gas released from lava may force the thin glassy crust of a lava flow to form a large bubble or blister. They are found on all types of pahoehoe flows.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The most gas-rich, high temperature</a:t>
            </a:r>
            <a:r>
              <a:rPr lang="en-US" b="0" baseline="0" dirty="0" smtClean="0"/>
              <a:t> lava </a:t>
            </a:r>
            <a:r>
              <a:rPr lang="en-US" b="0" dirty="0" smtClean="0"/>
              <a:t>is generally confined</a:t>
            </a:r>
            <a:r>
              <a:rPr lang="en-US" b="0" baseline="0" dirty="0" smtClean="0"/>
              <a:t> to </a:t>
            </a:r>
            <a:r>
              <a:rPr lang="en-US" b="0" dirty="0" smtClean="0"/>
              <a:t>near vent regions and forms a type of lava called shelly pahoehoe. Often this form occurs with overflows from a near vent lava lake, as volumes of gas rich lava pours over confining dikes. As this lava flows down slope it forms huge knaps and rolls covered by a thin,</a:t>
            </a:r>
            <a:r>
              <a:rPr lang="en-US" b="0" baseline="0" dirty="0" smtClean="0"/>
              <a:t> </a:t>
            </a:r>
            <a:r>
              <a:rPr lang="en-US" b="0" dirty="0" smtClean="0"/>
              <a:t>frothy</a:t>
            </a:r>
            <a:r>
              <a:rPr lang="en-US" b="0" baseline="0" dirty="0" smtClean="0"/>
              <a:t> surface skin of basaltic “foam”.</a:t>
            </a:r>
            <a:r>
              <a:rPr lang="en-US" b="0" dirty="0" smtClean="0"/>
              <a:t> </a:t>
            </a:r>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9A07AD23-943E-4C8C-B173-1D27725B3BE9}" type="slidenum">
              <a:rPr lang="en-US" smtClean="0"/>
              <a:pPr/>
              <a:t>15</a:t>
            </a:fld>
            <a:endParaRPr lang="en-US" smtClean="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r>
              <a:rPr lang="en-US" b="0" dirty="0" smtClean="0"/>
              <a:t>Lava may drain out from beneath the</a:t>
            </a:r>
            <a:r>
              <a:rPr lang="en-US" b="0" baseline="0" dirty="0" smtClean="0"/>
              <a:t> solidified froth, </a:t>
            </a:r>
            <a:r>
              <a:rPr lang="en-US" b="0" baseline="0" dirty="0" smtClean="0"/>
              <a:t>…</a:t>
            </a: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t>… leaving </a:t>
            </a:r>
            <a:r>
              <a:rPr lang="en-US" dirty="0" smtClean="0"/>
              <a:t>shelly surfaces that</a:t>
            </a:r>
            <a:r>
              <a:rPr lang="en-US" baseline="0" dirty="0" smtClean="0"/>
              <a:t> </a:t>
            </a:r>
            <a:r>
              <a:rPr lang="en-US" dirty="0" smtClean="0"/>
              <a:t>often collapse when walking on the top of the flow.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AE4729B2-E5C5-4938-B1E1-B8A4919DCA9D}" type="slidenum">
              <a:rPr lang="en-US" smtClean="0"/>
              <a:pPr/>
              <a:t>17</a:t>
            </a:fld>
            <a:endParaRPr lang="en-US" smtClean="0"/>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You wouldn’t want to walk</a:t>
            </a:r>
            <a:r>
              <a:rPr lang="en-US" baseline="0" dirty="0" smtClean="0"/>
              <a:t> across shelly pahoehoe while there is still lava inside! These volcanologists look like they are h</a:t>
            </a:r>
            <a:r>
              <a:rPr lang="en-US" dirty="0" smtClean="0"/>
              <a:t>aving second thoughts.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Slab</a:t>
            </a:r>
            <a:r>
              <a:rPr lang="en-US" baseline="0" dirty="0" smtClean="0"/>
              <a:t> pahoehoe has </a:t>
            </a:r>
            <a:r>
              <a:rPr lang="en-US" dirty="0" smtClean="0"/>
              <a:t>a surface that consists of a jumbled arrangement of jagged plates, or slabs, of pahoehoe that were rafted, sheared, tilted, upturned, overturned and heaped on each other.</a:t>
            </a:r>
            <a:r>
              <a:rPr lang="en-US" baseline="0" dirty="0" smtClean="0"/>
              <a:t> S</a:t>
            </a:r>
            <a:r>
              <a:rPr lang="en-US" b="0" dirty="0" smtClean="0"/>
              <a:t>lab pahoehoe is also</a:t>
            </a:r>
            <a:r>
              <a:rPr lang="en-US" b="0" baseline="0" dirty="0" smtClean="0"/>
              <a:t> </a:t>
            </a:r>
            <a:r>
              <a:rPr lang="en-US" b="0" dirty="0" smtClean="0"/>
              <a:t>somewhat common in the near vent region, though perhaps not as common as shelly pahoehoe. </a:t>
            </a:r>
            <a:r>
              <a:rPr lang="en-US" dirty="0" smtClean="0"/>
              <a:t>Slab pahoehoe is the result of fluid lava subjected to high strain rates, although I must admit I could not determine where that strain</a:t>
            </a:r>
            <a:r>
              <a:rPr lang="en-US" baseline="0" dirty="0" smtClean="0"/>
              <a:t> comes from.</a:t>
            </a:r>
            <a:endParaRPr lang="en-US" b="0"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 suppose it could be from pouring down steeper slopes near the vent or perhaps from splash-over from especially turbulent lava lakes.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44360275-EBA4-4AFF-9FE3-48AEC7696D37}" type="slidenum">
              <a:rPr lang="en-US" smtClean="0"/>
              <a:pPr/>
              <a:t>2</a:t>
            </a:fld>
            <a:endParaRPr lang="en-US"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r>
              <a:rPr lang="en-US" dirty="0" smtClean="0"/>
              <a:t>Simply</a:t>
            </a:r>
            <a:r>
              <a:rPr lang="en-US" baseline="0" dirty="0" smtClean="0"/>
              <a:t> stated, chaos theory predicts that the iterative application of simple rules can have complex, unexpected outcomes.</a:t>
            </a: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Slab pahoehoe is a transitional form to aa and will become aa should the lava’s viscosity increase while high strain rates are maintained. For example: if rapid movement continued while slab pahoehoe cooled, it would turn into aa. The mechanics of that transition will be discussed in greater detail when we cover aa.</a:t>
            </a:r>
            <a:endParaRPr lang="en-US" b="0"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50688DA4-1CBA-4ECC-87E3-52C77FCBBDC5}" type="slidenum">
              <a:rPr lang="en-US" smtClean="0"/>
              <a:pPr/>
              <a:t>21</a:t>
            </a:fld>
            <a:endParaRPr lang="en-US" smtClean="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r>
              <a:rPr lang="en-US" dirty="0" smtClean="0"/>
              <a:t>A pahoehoe flow typically advances as a series of small lobes and toes that continually break out from a cooled crust. These small glowing pahoehoe toes were fed by lava that broke out from a lava tube (out of view) at Kilauea Volcano, Hawai`i.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flow spreads as the small toes grow in size and merge together to form a broader front,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which in turn inflates with new lava moving through the molten core of the flow. Another series of budding toes will break out, move forward, and start the process over again. (Did you catch the iterative aspect of chaos</a:t>
            </a:r>
            <a:r>
              <a:rPr lang="en-US" baseline="0" dirty="0" smtClean="0"/>
              <a:t> theory there?) </a:t>
            </a:r>
            <a:r>
              <a:rPr lang="en-US" b="0" dirty="0" smtClean="0"/>
              <a:t>Originally it was thought that pahoehoe was emplaced by stacking these toes one on top of another. Although that certainly happens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 it has become increasingly clear that much of the lava emplaced in massive flow fields is emplaced </a:t>
            </a:r>
            <a:r>
              <a:rPr lang="en-US" b="0" i="1" u="sng" dirty="0" smtClean="0"/>
              <a:t>beneath</a:t>
            </a:r>
            <a:r>
              <a:rPr lang="en-US" b="0" dirty="0" smtClean="0"/>
              <a:t> the surface raising it up. This is evidenced by signs and fence lines plucked from the ground and large flexural cracks resulting from the uplift of adjacent slabs. </a:t>
            </a:r>
            <a:endParaRPr lang="en-US" b="0"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pickup truck that was abandoned to the lava also</a:t>
            </a:r>
            <a:r>
              <a:rPr lang="en-US" baseline="0" dirty="0" smtClean="0"/>
              <a:t> shows evidence for flow inflation</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Note how the lava flowed around the truck but did not bury it. The truck was then lifted upwards as the flow inflated</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64E7292B-FBE0-48B9-9B16-BDFFF4601468}" type="slidenum">
              <a:rPr lang="en-US" smtClean="0"/>
              <a:pPr/>
              <a:t>27</a:t>
            </a:fld>
            <a:endParaRPr lang="en-US"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r>
              <a:rPr lang="en-US" dirty="0" smtClean="0"/>
              <a:t>Parking</a:t>
            </a:r>
            <a:r>
              <a:rPr lang="en-US" baseline="0" dirty="0" smtClean="0"/>
              <a:t> violations can have serious consequences in Hawaii Volcanoes National Park.</a:t>
            </a: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7465ED65-FE8E-4158-A9D0-836501F10CBB}" type="slidenum">
              <a:rPr lang="en-US" smtClean="0"/>
              <a:pPr/>
              <a:t>28</a:t>
            </a:fld>
            <a:endParaRPr lang="en-US" smtClean="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surface texture of pahoehoe flows varies widely, displaying all kinds of bizarre shapes often referred to as lava sculpture. This is the smooth variety which generally forms where hot lava has recently broken</a:t>
            </a:r>
            <a:r>
              <a:rPr lang="en-US" baseline="0" dirty="0" smtClean="0"/>
              <a:t> </a:t>
            </a:r>
            <a:r>
              <a:rPr lang="en-US" baseline="0" dirty="0" smtClean="0"/>
              <a:t>out </a:t>
            </a:r>
            <a:r>
              <a:rPr lang="en-US" baseline="0" dirty="0" smtClean="0"/>
              <a:t>of a lava tube and flows across unobstructed, </a:t>
            </a:r>
            <a:r>
              <a:rPr lang="en-US" dirty="0" smtClean="0"/>
              <a:t>gentle slopes</a:t>
            </a:r>
            <a:r>
              <a:rPr lang="en-US" baseline="0" dirty="0" smtClean="0"/>
              <a:t> such as this road in </a:t>
            </a:r>
            <a:r>
              <a:rPr lang="en-US" dirty="0" err="1" smtClean="0"/>
              <a:t>Kalapana</a:t>
            </a:r>
            <a:r>
              <a:rPr lang="en-US" dirty="0" smtClean="0"/>
              <a:t> on the east rift zone of Kilauea Volcano.</a:t>
            </a:r>
            <a:br>
              <a:rPr lang="en-US" dirty="0" smtClean="0"/>
            </a:b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18889517-4830-41BB-984F-395B86176516}" type="slidenum">
              <a:rPr lang="en-US" smtClean="0"/>
              <a:pPr/>
              <a:t>29</a:t>
            </a:fld>
            <a:endParaRPr lang="en-US" smtClean="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r>
              <a:rPr lang="en-US" dirty="0" smtClean="0"/>
              <a:t>When</a:t>
            </a:r>
            <a:r>
              <a:rPr lang="en-US" baseline="0" dirty="0" smtClean="0"/>
              <a:t> lava flows down steeper slopes …</a:t>
            </a: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simple rules</a:t>
            </a:r>
            <a:r>
              <a:rPr lang="en-US" baseline="0" dirty="0" smtClean="0"/>
              <a:t> that control lava behavior are most fundamentally based on gravity and lava viscosity. Gravity provides the force to move the lava, but its ability to do so depends on lava viscosity.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783FB42D-C554-4209-84EE-00243D1CC060}" type="slidenum">
              <a:rPr lang="en-US" smtClean="0"/>
              <a:pPr/>
              <a:t>30</a:t>
            </a:fld>
            <a:endParaRPr lang="en-US" smtClean="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r>
              <a:rPr lang="en-US" dirty="0" smtClean="0"/>
              <a:t>… like the great fault scarps on the south flank of Kilauea Volcano</a:t>
            </a:r>
            <a:r>
              <a:rPr lang="en-US" baseline="0" dirty="0" smtClean="0"/>
              <a:t> ….</a:t>
            </a: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07228957-54CD-445A-A08D-95BA8719C6A6}" type="slidenum">
              <a:rPr lang="en-US" smtClean="0"/>
              <a:pPr/>
              <a:t>31</a:t>
            </a:fld>
            <a:endParaRPr lang="en-US" smtClean="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r>
              <a:rPr lang="en-US" b="0" dirty="0" smtClean="0"/>
              <a:t>… </a:t>
            </a:r>
            <a:r>
              <a:rPr lang="en-US" b="0" dirty="0" smtClean="0"/>
              <a:t>an </a:t>
            </a:r>
            <a:r>
              <a:rPr lang="en-US" b="0" dirty="0" smtClean="0"/>
              <a:t>unusual</a:t>
            </a:r>
            <a:r>
              <a:rPr lang="en-US" b="0" baseline="0" dirty="0" smtClean="0"/>
              <a:t> variety of lava is formed called entrail </a:t>
            </a:r>
            <a:r>
              <a:rPr lang="en-US" b="0" dirty="0" smtClean="0"/>
              <a:t>Pahoehoe.</a:t>
            </a:r>
            <a:r>
              <a:rPr lang="en-US" b="0" baseline="0" dirty="0" smtClean="0"/>
              <a:t> </a:t>
            </a:r>
            <a:r>
              <a:rPr lang="en-US" b="0" dirty="0" smtClean="0"/>
              <a:t>Named after the texture of an animal's intestines,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t>… entrail pahoehoe is characterized</a:t>
            </a:r>
            <a:r>
              <a:rPr lang="en-US" b="0" baseline="0" dirty="0" smtClean="0"/>
              <a:t> by especially elongated protrusions of pahoehoe resulting from rapid rates of flow relative to solidification.</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4D43D0DB-D7FC-42A0-9333-D79417EFBF5B}" type="slidenum">
              <a:rPr lang="en-US" smtClean="0"/>
              <a:pPr/>
              <a:t>33</a:t>
            </a:fld>
            <a:endParaRPr lang="en-US"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t>On the south flank of Kilauea the most striking examples occur where pahoehoe oozed down steep scarps in the Hilina fault system. </a:t>
            </a:r>
            <a:r>
              <a:rPr lang="en-US" dirty="0" smtClean="0"/>
              <a:t>Entrail</a:t>
            </a:r>
            <a:r>
              <a:rPr lang="en-US" baseline="0" dirty="0" smtClean="0"/>
              <a:t> pahoehoe also tends to form on steep slopes because the force of gravity is more effective …</a:t>
            </a: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aseline="0" dirty="0" smtClean="0"/>
              <a:t>in causing lava breakouts, which are necessary to form the multiplicity of long, narrow flows characteristic of entail pahoehoe.</a:t>
            </a:r>
            <a:endParaRPr lang="en-US" dirty="0" smtClean="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Lava breakouts may also occur on nearly</a:t>
            </a:r>
            <a:r>
              <a:rPr lang="en-US" baseline="0" dirty="0" smtClean="0"/>
              <a:t> flat ground </a:t>
            </a:r>
            <a:r>
              <a:rPr lang="en-US" baseline="0" dirty="0" smtClean="0"/>
              <a:t>at a </a:t>
            </a:r>
            <a:r>
              <a:rPr lang="en-US" dirty="0" smtClean="0"/>
              <a:t>bend</a:t>
            </a:r>
            <a:r>
              <a:rPr lang="en-US" baseline="0" dirty="0" smtClean="0"/>
              <a:t> in a lava tube. Note the rake-like marks left in the very smooth pahoehoe here as it flows from underneath the wrinkled margin of the lava tube.</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good example of a</a:t>
            </a:r>
            <a:r>
              <a:rPr lang="en-US" baseline="0" dirty="0" smtClean="0"/>
              <a:t> complex, unexpected outcome from the iterative application of simple rules.</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0A61827E-1F30-476B-A4C3-F91158E6F8A9}" type="slidenum">
              <a:rPr lang="en-US" smtClean="0"/>
              <a:pPr/>
              <a:t>37</a:t>
            </a:fld>
            <a:endParaRPr lang="en-US" smtClean="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r>
              <a:rPr lang="en-US" dirty="0" smtClean="0"/>
              <a:t>Ropy pahoehoe is the most common surface texture of pahoehoe flows. The numerous folds and wrinkles ("ropes") that are characteristic of ropy pahoehoe form when the thin, partially solidified crust of a flow is slowed or halted (for example, if the crust encounters an obstruction or slower-moving crust).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Because lava beneath the crust continues to move forward, it tends to drag the crust along. The crust then behaves like an accordion that is squeezed together--the crust is flexible enough to develop wrinkles or a series of small ridges and troughs as it is compressed and driven forward. </a:t>
            </a:r>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the shape of the ropy crust is determined by how it interacts with</a:t>
            </a:r>
            <a:r>
              <a:rPr lang="en-US" baseline="0" dirty="0" smtClean="0"/>
              <a:t> adjacent ropy crust, the iterative prerequisite of chaos theory is in full effect. Forms resembling strange attracters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Steeper slopes and larger volumes of lava will help</a:t>
            </a:r>
            <a:r>
              <a:rPr lang="en-US" baseline="0" dirty="0" smtClean="0"/>
              <a:t> gravity move lava down slope, while higher temperatures, lower internal shear stress and higher gas contents will all reduce viscosity and thereby encourage down slope motion. By themselves these parameters do not result in the “complex, unexpected outcomes” predicted by chaos theory,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B38C0E07-7289-4C7F-8A7E-535D9E280393}" type="slidenum">
              <a:rPr lang="en-US" smtClean="0"/>
              <a:pPr/>
              <a:t>40</a:t>
            </a:fld>
            <a:endParaRPr lang="en-US" smtClean="0"/>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r>
              <a:rPr lang="en-US" b="0" dirty="0" smtClean="0"/>
              <a:t>… are especially noticeable in ropy</a:t>
            </a:r>
            <a:r>
              <a:rPr lang="en-US" b="0" baseline="0" dirty="0" smtClean="0"/>
              <a:t> pahoehoe. </a:t>
            </a:r>
            <a:r>
              <a:rPr lang="en-US" b="0" dirty="0" smtClean="0"/>
              <a:t>Lava coils like this are spiral or scroll-shaped features that form along slow-moving shear zones in a flow; for example, along the margins of a small channel. The direction of flow can be determined from a lava coil. Lava on the right side of the photo was moving toward the top of the view relative to lava on the left side.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1AC838A8-E73F-4CF3-AB91-C7E4DB01AF5D}" type="slidenum">
              <a:rPr lang="en-US" smtClean="0"/>
              <a:pPr/>
              <a:t>41</a:t>
            </a:fld>
            <a:endParaRPr 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r>
              <a:rPr lang="en-US" dirty="0" smtClean="0"/>
              <a:t>Tumuli can be thought of as</a:t>
            </a:r>
            <a:r>
              <a:rPr lang="en-US" baseline="0" dirty="0" smtClean="0"/>
              <a:t> pahoehoe on steroids. </a:t>
            </a:r>
            <a:r>
              <a:rPr lang="en-US" dirty="0" smtClean="0"/>
              <a:t>These elliptical, domed structures </a:t>
            </a:r>
            <a:r>
              <a:rPr lang="en-US" dirty="0" smtClean="0"/>
              <a:t>on </a:t>
            </a:r>
            <a:r>
              <a:rPr lang="en-US" dirty="0" smtClean="0"/>
              <a:t>surfaces of pahoehoe flows </a:t>
            </a:r>
            <a:r>
              <a:rPr lang="en-US" dirty="0" smtClean="0"/>
              <a:t>occur on </a:t>
            </a:r>
            <a:r>
              <a:rPr lang="en-US" dirty="0" smtClean="0"/>
              <a:t>flat or gentle slopes. A tumulus is created when the upward pressure form of slow-moving molten lava within a flow swells or pushes the overlying crust upward. Since the solid crust is brittle, it usually breaks to accommodate the "inflating" core of the flow. Such fractures generally extend along the length of a tumulus, and are frequently accompanied by smaller irregular cracks down the sides.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Lava commonly squeezes out through these fractures, and sometimes drains from the tumulus to leave a hollow shell. </a:t>
            </a:r>
          </a:p>
          <a:p>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Spiney pahoehoe </a:t>
            </a:r>
            <a:r>
              <a:rPr lang="en-US" b="0" baseline="0" dirty="0" smtClean="0"/>
              <a:t>is the most viscous pahoehoe, which with just a little more strain applied (for example flowing over a cliff), can turn into aa. Walking over </a:t>
            </a:r>
            <a:r>
              <a:rPr lang="en-US" b="0" baseline="0" dirty="0" err="1" smtClean="0"/>
              <a:t>spiney</a:t>
            </a:r>
            <a:r>
              <a:rPr lang="en-US" b="0" baseline="0" dirty="0" smtClean="0"/>
              <a:t> pahoehoe </a:t>
            </a:r>
            <a:r>
              <a:rPr lang="en-US" b="0" dirty="0" smtClean="0"/>
              <a:t>can be quite unpleasant -- something like walking over an array of swords pointing up with their handles buried in rock. </a:t>
            </a:r>
            <a:endParaRPr lang="en-US" b="0"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Aa is </a:t>
            </a:r>
            <a:r>
              <a:rPr lang="en-US" dirty="0" err="1" smtClean="0"/>
              <a:t>pahoehoe’s</a:t>
            </a:r>
            <a:r>
              <a:rPr lang="en-US" dirty="0" smtClean="0"/>
              <a:t> edgy</a:t>
            </a:r>
            <a:r>
              <a:rPr lang="en-US" baseline="0" dirty="0" smtClean="0"/>
              <a:t> cousin.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57EF116A-2041-4698-AFC6-057DF96B40C3}" type="slidenum">
              <a:rPr lang="en-US" smtClean="0"/>
              <a:pPr/>
              <a:t>45</a:t>
            </a:fld>
            <a:endParaRPr lang="en-US"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r>
              <a:rPr lang="en-US" dirty="0" smtClean="0"/>
              <a:t>The Hawaiian term applies to lava flows that have a rough rubbly surface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A89832E7-4515-4CF5-8AF5-BC81BDFDDDA0}" type="slidenum">
              <a:rPr lang="en-US" smtClean="0"/>
              <a:pPr/>
              <a:t>46</a:t>
            </a:fld>
            <a:endParaRPr lang="en-US"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r>
              <a:rPr lang="en-US" dirty="0" smtClean="0"/>
              <a:t>… composed </a:t>
            </a:r>
            <a:r>
              <a:rPr lang="en-US" dirty="0" smtClean="0"/>
              <a:t>of broken lava blocks called clinkers.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546F3678-9F67-435A-94CD-B7F397525B03}" type="slidenum">
              <a:rPr lang="en-US" smtClean="0"/>
              <a:pPr/>
              <a:t>47</a:t>
            </a:fld>
            <a:endParaRPr lang="en-US" smtClean="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incredibly rough, jagged and even </a:t>
            </a:r>
            <a:r>
              <a:rPr lang="en-US" dirty="0" err="1" smtClean="0"/>
              <a:t>spinose</a:t>
            </a:r>
            <a:r>
              <a:rPr lang="en-US" dirty="0" smtClean="0"/>
              <a:t> surface of a solidified aa flow makes walking difficult.</a:t>
            </a:r>
            <a:r>
              <a:rPr lang="en-US" baseline="0" dirty="0" smtClean="0"/>
              <a:t> One might imagine that the term came from the pained vocalizations made by early barefooted Hawaiians.</a:t>
            </a:r>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p>
            <a:fld id="{A0C30755-FA09-4663-A138-6CD0698AB129}" type="slidenum">
              <a:rPr lang="en-US" smtClean="0"/>
              <a:pPr/>
              <a:t>48</a:t>
            </a:fld>
            <a:endParaRPr lang="en-US" smtClean="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clinkery surface actually covers a massive dense core, which is the most active part of the flow. As pasty lava in the core travels down slope, the clinkers are carried along at the surface. At the leading edge of an aa flow, however, these cooled fragments tumble down the steep front and are buried by the advancing flow. Thus aa flows advance much like the tread of a bulldozer</a:t>
            </a:r>
            <a:r>
              <a:rPr lang="en-US" baseline="0" dirty="0" smtClean="0"/>
              <a:t> -</a:t>
            </a:r>
            <a:r>
              <a:rPr lang="en-US" dirty="0" smtClean="0"/>
              <a:t>producing a layer of lava fragments both at the bottom and top of an aa flow.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a:t>
            </a:r>
            <a:r>
              <a:rPr lang="en-US" baseline="0" dirty="0" smtClean="0"/>
              <a:t> pahoehoe lava is fed by lava tubes, aa is transported via lava channels. Although aa channels are not completely covered over by solidified lava like lava tubes generally are, the thick accumulations of solidified lava rubble which flank and partly cover aa channels minimize heat loss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0E50F1F9-04F5-438D-9742-C65B6DE7E6DD}" type="slidenum">
              <a:rPr lang="en-US" smtClean="0"/>
              <a:pPr/>
              <a:t>5</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r>
              <a:rPr lang="en-US" dirty="0" smtClean="0"/>
              <a:t>… but with</a:t>
            </a:r>
            <a:r>
              <a:rPr lang="en-US" baseline="0" dirty="0" smtClean="0"/>
              <a:t> lava flows (and many other geologic processes) the outcomes of following simple rules become the new initial conditions from which to reapply the rules. This is where the term iterative (meaning repeated over and over) comes into play, because the results of applying the simple rules creates feedback which constantly affects future outcomes. You can see the principle as work in this pahoehoe lava flow. </a:t>
            </a:r>
            <a:r>
              <a:rPr lang="en-US" dirty="0" smtClean="0"/>
              <a:t>A tongue of lava pours from the base of an active flow,</a:t>
            </a:r>
            <a:r>
              <a:rPr lang="en-US" baseline="0" dirty="0" smtClean="0"/>
              <a:t> but its path is affected by previous flows. In this way complex, but not entirely random patterns are developed in the flow.</a:t>
            </a:r>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and enable </a:t>
            </a:r>
            <a:r>
              <a:rPr lang="en-US" baseline="0" dirty="0" err="1" smtClean="0"/>
              <a:t>aa</a:t>
            </a:r>
            <a:r>
              <a:rPr lang="en-US" baseline="0" dirty="0" smtClean="0"/>
              <a:t> to be transported over large distances without solidifying.</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CADB9049-D79F-4593-A6C8-9EFAF6D9D9AF}" type="slidenum">
              <a:rPr lang="en-US" smtClean="0"/>
              <a:pPr/>
              <a:t>51</a:t>
            </a:fld>
            <a:endParaRPr lang="en-US" smtClean="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r>
              <a:rPr lang="en-US" dirty="0" smtClean="0"/>
              <a:t>Despite</a:t>
            </a:r>
            <a:r>
              <a:rPr lang="en-US" baseline="0" dirty="0" smtClean="0"/>
              <a:t> </a:t>
            </a:r>
            <a:r>
              <a:rPr lang="en-US" baseline="0" dirty="0" err="1" smtClean="0"/>
              <a:t>aa’s</a:t>
            </a:r>
            <a:r>
              <a:rPr lang="en-US" baseline="0" dirty="0" smtClean="0"/>
              <a:t> high viscosity, it is capable of moving at speeds sometimes even faster than pahoehoe, because its greater thickness helps gravity spill it forward. The aa flows shown here that surged through the Royal Gardens subdivision from the 1983 Pu’u O’o eruption were</a:t>
            </a:r>
            <a:r>
              <a:rPr lang="en-US" dirty="0" smtClean="0"/>
              <a:t> up to 36 feet (11 m) thick and moved at rates as great as 108 ft/min (33 m/min). Note the </a:t>
            </a:r>
            <a:r>
              <a:rPr lang="en-US" baseline="0" dirty="0" smtClean="0"/>
              <a:t>exposed molten core of the flow and </a:t>
            </a:r>
            <a:r>
              <a:rPr lang="en-US" dirty="0" smtClean="0"/>
              <a:t>vehicles for scale</a:t>
            </a:r>
            <a:r>
              <a:rPr lang="en-US" baseline="0" dirty="0" smtClean="0"/>
              <a:t>.</a:t>
            </a:r>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dirty="0" smtClean="0">
                <a:solidFill>
                  <a:schemeClr val="bg1"/>
                </a:solidFill>
              </a:rPr>
              <a:t>Although there are many types of pahoehoe, the characteristics of aa are remarkably consistent</a:t>
            </a:r>
            <a:r>
              <a:rPr lang="en-US" sz="1200" b="0" baseline="0" dirty="0" smtClean="0">
                <a:solidFill>
                  <a:schemeClr val="bg1"/>
                </a:solidFill>
              </a:rPr>
              <a:t>.</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solidFill>
                  <a:schemeClr val="bg1"/>
                </a:solidFill>
              </a:rPr>
              <a:t>This is because</a:t>
            </a:r>
            <a:r>
              <a:rPr lang="en-US" sz="1200" b="0" baseline="0" dirty="0" smtClean="0">
                <a:solidFill>
                  <a:schemeClr val="bg1"/>
                </a:solidFill>
              </a:rPr>
              <a:t> strain from flowage and fountaining causes pahoehoe to thicken into aa and the thicker the lava the more strain will be induced upon motion. So a positive feedback loop is established in aa between strain and viscosity which irreversibly leads to the formation of aa.  How that happens exactly on the molecular level I could not determine, but I envision (with great uncertainty!) that strain forces silica tetrahedrons (the basic structural unit of silicate minerals) to link together and thereby thicken the lava.</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solidFill>
                  <a:schemeClr val="bg1"/>
                </a:solidFill>
              </a:rPr>
              <a:t>If the rate of strain is high, the transition threshold between pahoehoe</a:t>
            </a:r>
            <a:r>
              <a:rPr lang="en-US" sz="1200" b="0" baseline="0" dirty="0" smtClean="0">
                <a:solidFill>
                  <a:schemeClr val="bg1"/>
                </a:solidFill>
              </a:rPr>
              <a:t> and aa </a:t>
            </a:r>
            <a:r>
              <a:rPr lang="en-US" sz="1200" b="0" dirty="0" smtClean="0">
                <a:solidFill>
                  <a:schemeClr val="bg1"/>
                </a:solidFill>
              </a:rPr>
              <a:t>is reached at a lower viscosity than if the shear strain rate is low.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solidFill>
                  <a:schemeClr val="bg1"/>
                </a:solidFill>
              </a:rPr>
              <a:t>This is</a:t>
            </a:r>
            <a:r>
              <a:rPr lang="en-US" sz="1200" b="0" baseline="0" dirty="0" smtClean="0">
                <a:solidFill>
                  <a:schemeClr val="bg1"/>
                </a:solidFill>
              </a:rPr>
              <a:t> the type of thing that happens when effusion rates are high such as with vigorous fountaining,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or when</a:t>
            </a:r>
            <a:r>
              <a:rPr lang="en-US" baseline="0" dirty="0" smtClean="0"/>
              <a:t> pahoehoe pours over a cliff. Catching the incipient transition from pahoehoe to aa is a rare and fascinating event,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but not worth risking your life for.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273C043D-2990-4387-B839-E41FC8F7A7CC}" type="slidenum">
              <a:rPr lang="en-US" smtClean="0"/>
              <a:pPr/>
              <a:t>58</a:t>
            </a:fld>
            <a:endParaRPr lang="en-US" smtClean="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r>
              <a:rPr lang="en-US" sz="1200" dirty="0" smtClean="0"/>
              <a:t>Here you can actually see the transition taking</a:t>
            </a:r>
            <a:r>
              <a:rPr lang="en-US" sz="1200" baseline="0" dirty="0" smtClean="0"/>
              <a:t> place almost instantaneously as this pahoehoe flows over a steep slope. The area outlined in red is shown in the next photo …</a:t>
            </a:r>
            <a:endParaRPr lang="en-US" sz="1200"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321D8377-86A7-4CDB-A424-65CF8015D3C0}" type="slidenum">
              <a:rPr lang="en-US" smtClean="0"/>
              <a:pPr/>
              <a:t>59</a:t>
            </a:fld>
            <a:endParaRPr lang="en-US" smtClean="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r>
              <a:rPr lang="en-US" sz="1000" dirty="0" smtClean="0"/>
              <a:t>… </a:t>
            </a:r>
            <a:r>
              <a:rPr lang="en-US" sz="1000" baseline="0" dirty="0" smtClean="0"/>
              <a:t>where you can see how the lava has lost its elasticity and is beginning to be ripped apart into clinkers.</a:t>
            </a:r>
            <a:endParaRPr lang="en-US" sz="100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complete</a:t>
            </a:r>
            <a:r>
              <a:rPr lang="en-US" baseline="0" dirty="0" smtClean="0"/>
              <a:t> explanation of chaos theory is well beyond the scope of this lesson (and my understanding!), but there’s a nice summary here for the interested reader,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solidFill>
                  <a:schemeClr val="bg1"/>
                </a:solidFill>
              </a:rPr>
              <a:t>The converse is also true. If the viscosity of the lava is high, a relatively low rate of shear strain may achieve the transition threshold, and the lava changes to aa. </a:t>
            </a:r>
            <a:r>
              <a:rPr lang="en-US" sz="1200" dirty="0" smtClean="0"/>
              <a:t>For example, a slow-moving pahoehoe flow that has cooled sufficiently may transform into aa as the flow continues to advance.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There are many</a:t>
            </a:r>
            <a:r>
              <a:rPr lang="en-US" baseline="0" dirty="0" smtClean="0"/>
              <a:t> other fascinating lava features that deserve mention like l</a:t>
            </a:r>
            <a:r>
              <a:rPr lang="en-US" dirty="0" smtClean="0"/>
              <a:t>ava trees,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a:ln/>
        </p:spPr>
        <p:txBody>
          <a:bodyPr/>
          <a:lstStyle/>
          <a:p>
            <a:pPr eaLnBrk="1" hangingPunct="1"/>
            <a:r>
              <a:rPr lang="en-US" dirty="0" smtClean="0"/>
              <a:t>… and lava balls …</a:t>
            </a:r>
          </a:p>
        </p:txBody>
      </p:sp>
      <p:sp>
        <p:nvSpPr>
          <p:cNvPr id="243716" name="Slide Number Placeholder 3"/>
          <p:cNvSpPr>
            <a:spLocks noGrp="1"/>
          </p:cNvSpPr>
          <p:nvPr>
            <p:ph type="sldNum" sz="quarter" idx="5"/>
          </p:nvPr>
        </p:nvSpPr>
        <p:spPr>
          <a:noFill/>
        </p:spPr>
        <p:txBody>
          <a:bodyPr/>
          <a:lstStyle/>
          <a:p>
            <a:fld id="{CBCA4787-F9A4-4984-A92F-13A5B9F137D0}" type="slidenum">
              <a:rPr lang="en-US" smtClean="0"/>
              <a:pPr/>
              <a:t>62</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28D46B35-3069-4868-8CD3-EE76193F3BC1}" type="slidenum">
              <a:rPr lang="en-US" smtClean="0"/>
              <a:pPr/>
              <a:t>63</a:t>
            </a:fld>
            <a:endParaRPr lang="en-US" smtClean="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r>
              <a:rPr lang="en-US" dirty="0" smtClean="0"/>
              <a:t>… but a huge</a:t>
            </a:r>
            <a:r>
              <a:rPr lang="en-US" baseline="0" dirty="0" smtClean="0"/>
              <a:t> part of the enjoyment of Hawaiian Volcanoes National Park …</a:t>
            </a:r>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comes from making your own discoveries!</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A1793AC5-F75A-4355-ACD2-254C7F989A8B}" type="slidenum">
              <a:rPr lang="en-US" smtClean="0"/>
              <a:pPr/>
              <a:t>65</a:t>
            </a:fld>
            <a:endParaRPr lang="en-US"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r>
              <a:rPr lang="en-US" b="1" dirty="0" smtClean="0"/>
              <a:t>Photograph by J.D. Griggs on July 15, 1983</a:t>
            </a:r>
            <a:r>
              <a:rPr lang="en-US" dirty="0" smtClean="0"/>
              <a:t>`A`a flows from Pu`u `O`o cut across the streets of Royal Gardens subdivision. This residential area was built on </a:t>
            </a:r>
            <a:r>
              <a:rPr lang="en-US" dirty="0" err="1" smtClean="0"/>
              <a:t>Pulama</a:t>
            </a:r>
            <a:r>
              <a:rPr lang="en-US" dirty="0" smtClean="0"/>
              <a:t> </a:t>
            </a:r>
            <a:r>
              <a:rPr lang="en-US" dirty="0" err="1" smtClean="0"/>
              <a:t>pali</a:t>
            </a:r>
            <a:r>
              <a:rPr lang="en-US" dirty="0" smtClean="0"/>
              <a:t>, the steep slope between the east rift zone and the coastal plain.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472B1689-72FA-4DCD-965A-D68914002443}" type="slidenum">
              <a:rPr lang="en-US" smtClean="0"/>
              <a:pPr/>
              <a:t>66</a:t>
            </a:fld>
            <a:endParaRPr lang="en-US"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r>
              <a:rPr lang="en-US" b="1" smtClean="0"/>
              <a:t>Photograph by R.W. Decker on October 5, 1983</a:t>
            </a:r>
            <a:r>
              <a:rPr lang="en-US" smtClean="0"/>
              <a:t>A channeled `a`a flow from Pu`u `O`o cuts a swath through the forest. The characteristic rough, blocky surface of cooled `a`a is visible at the margins f the flow. The river of lava inside the channel travels much faster than the flow actually advances. This is because the lava river fans out at the terminus of the flow and slows as its margins cool.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73B98C36-2A53-468F-BC8E-F887D38C351E}" type="slidenum">
              <a:rPr lang="en-US" smtClean="0"/>
              <a:pPr/>
              <a:t>67</a:t>
            </a:fld>
            <a:endParaRPr lang="en-US" smtClean="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en-US" smtClean="0"/>
              <a:t>Peterson, D.W., and Tilling, R.I., 1980, Transition of basaltic lava from pahoehoe to aa, Kilauea Volcano, Hawaii: field observations and key factors: Journal of Volcanology and Geothermal Research, v. 7, p. 271-293.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Pahoehoe is often converted to </a:t>
            </a:r>
            <a:r>
              <a:rPr lang="en-US" dirty="0" err="1" smtClean="0"/>
              <a:t>a'a</a:t>
            </a:r>
            <a:r>
              <a:rPr lang="en-US" dirty="0" smtClean="0"/>
              <a:t> as lava advances </a:t>
            </a:r>
            <a:r>
              <a:rPr lang="en-US" dirty="0" err="1" smtClean="0"/>
              <a:t>downslope</a:t>
            </a:r>
            <a:r>
              <a:rPr lang="en-US" dirty="0" smtClean="0"/>
              <a:t>, away from the volcano. Conversion of </a:t>
            </a:r>
            <a:r>
              <a:rPr lang="en-US" dirty="0" err="1" smtClean="0"/>
              <a:t>a'a</a:t>
            </a:r>
            <a:r>
              <a:rPr lang="en-US" dirty="0" smtClean="0"/>
              <a:t> to pahoehoe, on the other hand, never takes place. The pahoehoe-to-</a:t>
            </a:r>
            <a:r>
              <a:rPr lang="en-US" dirty="0" err="1" smtClean="0"/>
              <a:t>a'a</a:t>
            </a:r>
            <a:r>
              <a:rPr lang="en-US" dirty="0" smtClean="0"/>
              <a:t> conversion can be caused by either an increase in flow viscosity, or an increase in the rate of shear. Cooling, gas loss, and crystallization of the lava will cause it to become increasingly more polymerized and viscous as it advances farther </a:t>
            </a:r>
            <a:r>
              <a:rPr lang="en-US" dirty="0" err="1" smtClean="0"/>
              <a:t>downslope</a:t>
            </a:r>
            <a:r>
              <a:rPr lang="en-US" dirty="0" smtClean="0"/>
              <a:t>. Although the </a:t>
            </a:r>
            <a:r>
              <a:rPr lang="en-US" dirty="0" err="1" smtClean="0"/>
              <a:t>downslope</a:t>
            </a:r>
            <a:r>
              <a:rPr lang="en-US" dirty="0" smtClean="0"/>
              <a:t> increase in viscosity can convert pahoehoe to </a:t>
            </a:r>
            <a:r>
              <a:rPr lang="en-US" dirty="0" err="1" smtClean="0"/>
              <a:t>a'a</a:t>
            </a:r>
            <a:r>
              <a:rPr lang="en-US" dirty="0" smtClean="0"/>
              <a:t>, a higher rate of shear can also cause the conversion. Shear increases in flows that have higher effusion rates. </a:t>
            </a:r>
            <a:r>
              <a:rPr lang="en-US" dirty="0" err="1" smtClean="0"/>
              <a:t>A'a</a:t>
            </a:r>
            <a:r>
              <a:rPr lang="en-US" dirty="0" smtClean="0"/>
              <a:t> begins to form when effusion rates are &gt;5-10 cubic meters per second. The rate of shear can also increase as lava advances down increasingly steeper slopes. This is demonstrated, for example, by the conversion of pahoehoe to </a:t>
            </a:r>
            <a:r>
              <a:rPr lang="en-US" dirty="0" err="1" smtClean="0"/>
              <a:t>a'a</a:t>
            </a:r>
            <a:r>
              <a:rPr lang="en-US" dirty="0" smtClean="0"/>
              <a:t> in recent lava flows that have advanced down the </a:t>
            </a:r>
            <a:r>
              <a:rPr lang="en-US" i="1" dirty="0" smtClean="0">
                <a:hlinkClick r:id="rId3" action="ppaction://hlinkfile"/>
              </a:rPr>
              <a:t>Hilina </a:t>
            </a:r>
            <a:r>
              <a:rPr lang="en-US" i="1" dirty="0" err="1" smtClean="0">
                <a:hlinkClick r:id="rId3" action="ppaction://hlinkfile"/>
              </a:rPr>
              <a:t>Pali</a:t>
            </a:r>
            <a:r>
              <a:rPr lang="en-US" dirty="0" smtClean="0"/>
              <a:t> escarpment during the ongoing eruption of the </a:t>
            </a:r>
            <a:r>
              <a:rPr lang="en-US" i="1" dirty="0" smtClean="0">
                <a:hlinkClick r:id="rId4" action="ppaction://hlinkfile"/>
              </a:rPr>
              <a:t>Pu'u O'o Volcano</a:t>
            </a:r>
            <a:r>
              <a:rPr lang="en-US" dirty="0" smtClean="0"/>
              <a:t>, Hawaii. </a:t>
            </a:r>
          </a:p>
          <a:p>
            <a:endParaRPr lang="en-US" dirty="0" smtClean="0"/>
          </a:p>
          <a:p>
            <a:r>
              <a:rPr lang="en-US" b="1" dirty="0" smtClean="0"/>
              <a:t>Figure F1.</a:t>
            </a:r>
            <a:r>
              <a:rPr lang="en-US" dirty="0" smtClean="0"/>
              <a:t> Controls on the formation of pahoehoe, aa, and transitional lava types, after Peterson and Tilling (1980). Pahoehoe forms when fluid lava is subjected to low strain rates. Aa forms when viscous lava is subjected to high strain rates. Slab pahoehoe is the result of fluid lava subjected to high strain rates, and spiny pahoehoe comes from viscous lava and low strain rates. It is currently unclear where rubbly pahoehoe would plot on this graph.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Mauna</a:t>
            </a:r>
            <a:r>
              <a:rPr lang="en-US" baseline="0" dirty="0" smtClean="0"/>
              <a:t> </a:t>
            </a:r>
            <a:r>
              <a:rPr lang="en-US" baseline="0" dirty="0" err="1" smtClean="0"/>
              <a:t>Ulu</a:t>
            </a:r>
            <a:r>
              <a:rPr lang="en-US" baseline="0" dirty="0" smtClean="0"/>
              <a:t> 1969</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and I encourage you to play around with Conway’s Game of Life where you can see first hand how </a:t>
            </a:r>
            <a:r>
              <a:rPr lang="en-US" sz="1200" b="0" dirty="0" smtClean="0">
                <a:solidFill>
                  <a:schemeClr val="bg1"/>
                </a:solidFill>
              </a:rPr>
              <a:t>the iterative application of simple laws can have complex outcomes.</a:t>
            </a:r>
          </a:p>
          <a:p>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321D8377-86A7-4CDB-A424-65CF8015D3C0}" type="slidenum">
              <a:rPr lang="en-US" smtClean="0"/>
              <a:pPr/>
              <a:t>71</a:t>
            </a:fld>
            <a:endParaRPr lang="en-US" smtClean="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r>
              <a:rPr lang="en-US" sz="1000" b="1" dirty="0" smtClean="0"/>
              <a:t>Photograph by C. </a:t>
            </a:r>
            <a:r>
              <a:rPr lang="en-US" sz="1000" b="1" dirty="0" err="1" smtClean="0"/>
              <a:t>Heliker</a:t>
            </a:r>
            <a:r>
              <a:rPr lang="en-US" sz="1000" b="1" dirty="0" smtClean="0"/>
              <a:t> on 21 May 1998</a:t>
            </a:r>
            <a:r>
              <a:rPr lang="en-US" sz="1000" dirty="0" smtClean="0"/>
              <a:t>`A`a flows pour down a steep slope on the southeast flank of Kilauea Volcano, Hawai`i, following a brief pause in the eruption of Pu`u `O`o vent. A close-up of the lower right-hand corner of the upper </a:t>
            </a:r>
            <a:r>
              <a:rPr lang="en-US" sz="1000" dirty="0" err="1" smtClean="0"/>
              <a:t>image.Pahoehoe</a:t>
            </a:r>
            <a:r>
              <a:rPr lang="en-US" sz="1000" dirty="0" smtClean="0"/>
              <a:t> to `</a:t>
            </a:r>
            <a:r>
              <a:rPr lang="en-US" sz="1000" dirty="0" err="1" smtClean="0"/>
              <a:t>a`a</a:t>
            </a:r>
            <a:r>
              <a:rPr lang="en-US" sz="1000" dirty="0" smtClean="0"/>
              <a:t> transition </a:t>
            </a:r>
            <a:br>
              <a:rPr lang="en-US" sz="1000" dirty="0" smtClean="0"/>
            </a:br>
            <a:r>
              <a:rPr lang="en-US" sz="1000" dirty="0" smtClean="0"/>
              <a:t>Nearly all lava in Hawai`i erupts as pahoehoe, and some changes to `</a:t>
            </a:r>
            <a:r>
              <a:rPr lang="en-US" sz="1000" dirty="0" err="1" smtClean="0"/>
              <a:t>a`a</a:t>
            </a:r>
            <a:r>
              <a:rPr lang="en-US" sz="1000" dirty="0" smtClean="0"/>
              <a:t> during flowage and cooling. The critical factor that determines whether pahoehoe or `</a:t>
            </a:r>
            <a:r>
              <a:rPr lang="en-US" sz="1000" dirty="0" err="1" smtClean="0"/>
              <a:t>a`a</a:t>
            </a:r>
            <a:r>
              <a:rPr lang="en-US" sz="1000" dirty="0" smtClean="0"/>
              <a:t> forms is the relationship between the viscosity of the lava (resistance to flow) and the amount of internal disturbance or shear that occurs as lava spreads from a vent </a:t>
            </a:r>
            <a:r>
              <a:rPr lang="en-US" sz="1000" dirty="0" err="1" smtClean="0"/>
              <a:t>downslope</a:t>
            </a:r>
            <a:r>
              <a:rPr lang="en-US" sz="1000" dirty="0" smtClean="0"/>
              <a:t>. Generally, if pahoehoe viscosity is high (relatively cool pasty lava), a low rate of shear or disturbance may cause `</a:t>
            </a:r>
            <a:r>
              <a:rPr lang="en-US" sz="1000" dirty="0" err="1" smtClean="0"/>
              <a:t>a`a</a:t>
            </a:r>
            <a:r>
              <a:rPr lang="en-US" sz="1000" dirty="0" smtClean="0"/>
              <a:t> to form. For example, a slow-moving pahoehoe flow that has cooled sufficiently may transform into `</a:t>
            </a:r>
            <a:r>
              <a:rPr lang="en-US" sz="1000" dirty="0" err="1" smtClean="0"/>
              <a:t>a`a</a:t>
            </a:r>
            <a:r>
              <a:rPr lang="en-US" sz="1000" dirty="0" smtClean="0"/>
              <a:t> as the flow continues to advance. If pahoehoe viscosity is low (relatively hot fluid lava), a high rate of shear or disturbance is required for transition to `</a:t>
            </a:r>
            <a:r>
              <a:rPr lang="en-US" sz="1000" dirty="0" err="1" smtClean="0"/>
              <a:t>a`a</a:t>
            </a:r>
            <a:r>
              <a:rPr lang="en-US" sz="1000" dirty="0" smtClean="0"/>
              <a:t>. For example, when a fluid pahoehoe flow pours over a steep slope, it increases its speed and creates conditions favorable for `</a:t>
            </a:r>
            <a:r>
              <a:rPr lang="en-US" sz="1000" dirty="0" err="1" smtClean="0"/>
              <a:t>a`a</a:t>
            </a:r>
            <a:r>
              <a:rPr lang="en-US" sz="1000" dirty="0" smtClean="0"/>
              <a:t> to form. </a:t>
            </a:r>
          </a:p>
          <a:p>
            <a:pPr eaLnBrk="1" hangingPunct="1"/>
            <a:r>
              <a:rPr lang="en-US" sz="1000" dirty="0" smtClean="0"/>
              <a:t>Any factor that increases the viscosity of pahoehoe, such as cooling, loss of gas, or crystallization will favor the transition of pahoehoe to `</a:t>
            </a:r>
            <a:r>
              <a:rPr lang="en-US" sz="1000" dirty="0" err="1" smtClean="0"/>
              <a:t>a`a</a:t>
            </a:r>
            <a:r>
              <a:rPr lang="en-US" sz="1000" dirty="0" smtClean="0"/>
              <a:t>. Pahoehoe can change to `</a:t>
            </a:r>
            <a:r>
              <a:rPr lang="en-US" sz="1000" dirty="0" err="1" smtClean="0"/>
              <a:t>a`a</a:t>
            </a:r>
            <a:r>
              <a:rPr lang="en-US" sz="1000" dirty="0" smtClean="0"/>
              <a:t>, but the reverse never occurs.  </a:t>
            </a:r>
          </a:p>
          <a:p>
            <a:pPr eaLnBrk="1" hangingPunct="1"/>
            <a:r>
              <a:rPr lang="en-US" sz="1000" dirty="0" smtClean="0"/>
              <a:t>Pahoehoe can change to aa but aa does not change into pahoehoe. They have the same chemical composition. The change occurs when pahoehoe cools and starts to loose some of its gas. The number of crystals in the flow also increases. Cooling, degassing, and increasing </a:t>
            </a:r>
            <a:r>
              <a:rPr lang="en-US" sz="1000" dirty="0" err="1" smtClean="0"/>
              <a:t>crystallinity</a:t>
            </a:r>
            <a:r>
              <a:rPr lang="en-US" sz="1000" dirty="0" smtClean="0"/>
              <a:t> increase the viscosity of the lava and, at some critical point, the lava changes from pahoehoe to aa. An increase in velocity, such as a flow moving down the </a:t>
            </a:r>
            <a:r>
              <a:rPr lang="en-US" sz="1000" dirty="0" err="1" smtClean="0">
                <a:hlinkClick r:id="rId3"/>
              </a:rPr>
              <a:t>pali</a:t>
            </a:r>
            <a:r>
              <a:rPr lang="en-US" sz="1000" dirty="0" smtClean="0"/>
              <a:t> , can also cause the transition. High eruption rates can also produce aa lava.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E57D5F35-D19E-4F3F-8B74-CD1EC1A2D1F2}" type="slidenum">
              <a:rPr lang="en-US" smtClean="0"/>
              <a:pPr/>
              <a:t>72</a:t>
            </a:fld>
            <a:endParaRPr 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r>
              <a:rPr lang="en-US" smtClean="0"/>
              <a:t>Lava trees form where lava flows inundated a forest, leaving standing molds of where some of the trees stood and were incinerated before the surrounding lava drained away. These lava trees are along the edge of a flow near the Mauna Ulu parking area on Chain of Craters Road.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Lava trees are relatively common where pahoehoe has buried forests</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73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B90E970D-CFE5-4289-9681-4E02D1B6CEB4}" type="slidenum">
              <a:rPr lang="en-US" smtClean="0"/>
              <a:pPr/>
              <a:t>74</a:t>
            </a:fld>
            <a:endParaRPr lang="en-US" smtClean="0"/>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9B05A36F-A9C3-481C-B978-6E1748F607F8}" type="slidenum">
              <a:rPr lang="en-US" smtClean="0"/>
              <a:pPr/>
              <a:t>75</a:t>
            </a:fld>
            <a:endParaRPr lang="en-US" smtClean="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pPr eaLnBrk="1" hangingPunct="1"/>
            <a:r>
              <a:rPr lang="en-US" dirty="0" smtClean="0"/>
              <a:t>	Lava flows near the coast tend to spread out laterally and enter the ocean over a large front. Several lava tubes may be active across the flow front. Larger lava tubes feed down slope and maintain pressure in the growing lobes that extend into the water. Flow lobes develop most readily on steep slopes and result in stacks of pillow "tongues" that parallel the offshore slope. This offshore stack of lava produces beds of rubble parallel to the offshore slope. Geologists call these steeply dipping beds foreset beds. </a:t>
            </a:r>
          </a:p>
          <a:p>
            <a:pPr eaLnBrk="1" hangingPunct="1"/>
            <a:r>
              <a:rPr lang="en-US" dirty="0" smtClean="0"/>
              <a:t>	The foreset beds are part of a lava delta that grows towards the ocean and provides a platform on which </a:t>
            </a:r>
            <a:r>
              <a:rPr lang="en-US" dirty="0" err="1" smtClean="0"/>
              <a:t>subaerial</a:t>
            </a:r>
            <a:r>
              <a:rPr lang="en-US" dirty="0" smtClean="0"/>
              <a:t> lavas can extend, thus adding new land to the island. However, some lobes are not continuous and break apart to form pillow sacks, thus adding rubble to the flank of the volcano. The active front of a lava delta is called a bench. Like the delta, the bench is built on rubble. However, the bench is relatively unstable and can collapse, falling into the ocean (Mattox, 1993).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28ECFBF1-AB2F-430C-8117-9CAF3F660AC5}" type="slidenum">
              <a:rPr lang="en-US" smtClean="0"/>
              <a:pPr/>
              <a:t>77</a:t>
            </a:fld>
            <a:endParaRPr lang="en-US"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r>
              <a:rPr lang="en-US" sz="1000" b="1" dirty="0" smtClean="0"/>
              <a:t>Photograph by S.R. Brantley on August 17, 1998</a:t>
            </a:r>
            <a:endParaRPr lang="en-US" sz="1000" dirty="0" smtClean="0"/>
          </a:p>
          <a:p>
            <a:pPr eaLnBrk="1" hangingPunct="1"/>
            <a:r>
              <a:rPr lang="en-US" sz="1000" dirty="0" smtClean="0"/>
              <a:t>View is from the caldera floor north of Halema`uma`u toward the northwest. In this section of the caldera wall, north of </a:t>
            </a:r>
            <a:r>
              <a:rPr lang="en-US" sz="1000" dirty="0" err="1" smtClean="0"/>
              <a:t>Uwekahuna</a:t>
            </a:r>
            <a:r>
              <a:rPr lang="en-US" sz="1000" dirty="0" smtClean="0"/>
              <a:t> Bluff and below a section of thin horizontal lava flows, is a massive doubly-humped body of light-colored basalt. It is about 300 m long and 25-30 m thick. An unusually high concentration of olivine crystals in the central and lower parts of the layer (15-40 percent) is evidence that these heavy minerals "settled" to the lower part of the molten-rock </a:t>
            </a:r>
            <a:r>
              <a:rPr lang="en-US" sz="1000" dirty="0" err="1" smtClean="0"/>
              <a:t>lense</a:t>
            </a:r>
            <a:r>
              <a:rPr lang="en-US" sz="1000" dirty="0" smtClean="0"/>
              <a:t> before it </a:t>
            </a:r>
            <a:r>
              <a:rPr lang="en-US" sz="1000" dirty="0" err="1" smtClean="0"/>
              <a:t>solidifed.</a:t>
            </a:r>
            <a:r>
              <a:rPr lang="en-US" sz="1000" b="1" dirty="0" err="1" smtClean="0"/>
              <a:t>What</a:t>
            </a:r>
            <a:r>
              <a:rPr lang="en-US" sz="1000" b="1" dirty="0" smtClean="0"/>
              <a:t> is the source of this massive layer?</a:t>
            </a:r>
          </a:p>
          <a:p>
            <a:pPr eaLnBrk="1" hangingPunct="1"/>
            <a:r>
              <a:rPr lang="en-US" sz="1000" dirty="0" smtClean="0"/>
              <a:t>Many scientists have interpreted the solidified lava as a laccolith -- a body of molten rock that moved up into the summit area of Kilauea and then forced its way sub-horizontally into a pile of lava flows. In support of this hypothesis, scientists have argued that lava flows on the north (right) edge of the body were lifted over the intruding magma, which would indicate that the flows were deformed sometime after they had been erupted onto Kilauea's </a:t>
            </a:r>
            <a:r>
              <a:rPr lang="en-US" sz="1000" dirty="0" err="1" smtClean="0"/>
              <a:t>surface.Two</a:t>
            </a:r>
            <a:r>
              <a:rPr lang="en-US" sz="1000" dirty="0" smtClean="0"/>
              <a:t> alternative origins are drawing increased attention. One is that the body was injected laterally from a high-standing lava lake in the caldera. Such bodies were observed on a smaller scale in the walls of Halema`uma`u just after the lava lake drained away in 1924. The second alternative is that the body is a composite of two tumuli in a lava flow. Scientists have observed tumuli as tall as about 15 m develop in the pahoehoe flow field of Kilauea's Pu`u `O`o - Kupaianaha </a:t>
            </a:r>
            <a:r>
              <a:rPr lang="en-US" sz="1000" dirty="0" err="1" smtClean="0"/>
              <a:t>eruption.The</a:t>
            </a:r>
            <a:r>
              <a:rPr lang="en-US" sz="1000" dirty="0" smtClean="0"/>
              <a:t> range of ideas of how the body formed illustrates a common problem in geology -- how to assign a unique, definite origin to an event that was not </a:t>
            </a:r>
            <a:r>
              <a:rPr lang="en-US" sz="1000" dirty="0" err="1" smtClean="0"/>
              <a:t>observed.In</a:t>
            </a:r>
            <a:r>
              <a:rPr lang="en-US" sz="1000" dirty="0" smtClean="0"/>
              <a:t> other parts of the west caldera wall, scientists have identified 18 vertically oriented intrusive structures called dikes. The combined width of these dikes is about 15 m and accounts for less than 1 percent of the length of the west wall.</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04AF52DB-C03A-4E13-9A2D-18E4B3673C2F}" type="slidenum">
              <a:rPr lang="en-US" smtClean="0"/>
              <a:pPr/>
              <a:t>78</a:t>
            </a:fld>
            <a:endParaRPr lang="en-US"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r>
              <a:rPr lang="en-US" dirty="0" smtClean="0"/>
              <a:t>Lava </a:t>
            </a:r>
            <a:r>
              <a:rPr lang="en-US" baseline="0" dirty="0" smtClean="0"/>
              <a:t>fountains typically build cinder and/or splatter c</a:t>
            </a:r>
            <a:r>
              <a:rPr lang="en-US" dirty="0" smtClean="0"/>
              <a:t>ones, like this cinder cone formed from</a:t>
            </a:r>
            <a:r>
              <a:rPr lang="en-US" baseline="0" dirty="0" smtClean="0"/>
              <a:t> the 1959 eruption of Kilauea Ike …</a:t>
            </a:r>
            <a:endParaRPr 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79</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smtClean="0"/>
          </a:p>
        </p:txBody>
      </p:sp>
      <p:sp>
        <p:nvSpPr>
          <p:cNvPr id="155652" name="Slide Number Placeholder 3"/>
          <p:cNvSpPr>
            <a:spLocks noGrp="1"/>
          </p:cNvSpPr>
          <p:nvPr>
            <p:ph type="sldNum" sz="quarter" idx="5"/>
          </p:nvPr>
        </p:nvSpPr>
        <p:spPr>
          <a:noFill/>
        </p:spPr>
        <p:txBody>
          <a:bodyPr/>
          <a:lstStyle/>
          <a:p>
            <a:fld id="{0E9DAF9E-C7E3-4BDA-A55F-12F2CFEF1DDE}" type="slidenum">
              <a:rPr lang="en-US" smtClean="0"/>
              <a:pPr/>
              <a:t>80</a:t>
            </a:fld>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51FC2689-9710-4214-A370-986D3051EDCC}" type="slidenum">
              <a:rPr lang="en-US" smtClean="0"/>
              <a:pPr/>
              <a:t>81</a:t>
            </a:fld>
            <a:endParaRPr lang="en-US" smtClean="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r>
              <a:rPr lang="en-US" smtClean="0"/>
              <a:t>This striated channel formed on an exposed lava channel. Recent flows extend to the shore of the Pacific Ocean is in the distance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Such</a:t>
            </a:r>
            <a:r>
              <a:rPr lang="en-US" baseline="0" dirty="0" smtClean="0"/>
              <a:t> complex outcomes can be expressed as mathematically determined patterns known as “strange attractors”. </a:t>
            </a:r>
            <a:r>
              <a:rPr lang="en-US" dirty="0" smtClean="0"/>
              <a:t>If you</a:t>
            </a:r>
            <a:r>
              <a:rPr lang="en-US" baseline="0" dirty="0" smtClean="0"/>
              <a:t> would like to explore deeper the fascinating world of chaos theory, I highly recommend downloading “Chaoscope” - the free 3D Strange Attractor rendering software that made all the abstract images seen here.</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8115F4D9-221D-48F6-A759-9EDA53AA7901}" type="slidenum">
              <a:rPr lang="en-US" smtClean="0"/>
              <a:pPr/>
              <a:t>84</a:t>
            </a:fld>
            <a:endParaRPr lang="en-US" smtClean="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r>
              <a:rPr lang="en-US" dirty="0" smtClean="0"/>
              <a:t>View from the northeast edge of Halema`uma`u toward the northeast. A short-lived fissure eruption built this spatter rampart on April 30-May 1, 1982. Three other brief fissure eruptions occurred in this area in May-June 1954, September 1971, and November 1975.</a:t>
            </a:r>
          </a:p>
          <a:p>
            <a:pPr eaLnBrk="1" hangingPunct="1"/>
            <a:r>
              <a:rPr lang="en-US" dirty="0" smtClean="0"/>
              <a:t>Spatter ramparts are long, narrow ridges of spatter that accumulate along either side of an erupting fissure. The spatter "sticks together" or agglutinates when it lands and is buried by later spatter. If a fissure narrows to a single vent along the original fissure, the spatter may build a taller conical spatter cone, or spatter and cinder cone with a circular base (for example, see </a:t>
            </a:r>
            <a:r>
              <a:rPr lang="en-US" dirty="0" smtClean="0">
                <a:hlinkClick r:id="rId3"/>
              </a:rPr>
              <a:t>growth of Pu`u `O`o</a:t>
            </a:r>
            <a:r>
              <a:rPr lang="en-US" dirty="0" smtClean="0"/>
              <a:t> on Kilauea's east rift zone).</a:t>
            </a:r>
          </a:p>
          <a:p>
            <a:pPr eaLnBrk="1" hangingPunct="1"/>
            <a:r>
              <a:rPr lang="en-US" dirty="0" smtClean="0"/>
              <a:t>The light material in foreground consists of minerals formed by reaction of acidic volcanic gas with glass in the spatter and adjacent lava flow.</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B2B52ACE-5E91-48C4-8B64-E305B96F250A}" type="slidenum">
              <a:rPr lang="en-US" smtClean="0"/>
              <a:pPr/>
              <a:t>86</a:t>
            </a:fld>
            <a:endParaRPr lang="en-US"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r>
              <a:rPr lang="en-US" smtClean="0"/>
              <a:t>Four main plumes of fume blown southwest from vents in crater of Pu`u `O`o. From near to far, Beehive, Drainhole, January Vent, and East Pond Vent. The cone has collapsed at East Pond Vent, and the vent is now a pit containing a seething lava pond. 1211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I’m convinced that if you played around with Chaoscope long enough one could find strange</a:t>
            </a:r>
            <a:r>
              <a:rPr lang="en-US" baseline="0" dirty="0" smtClean="0"/>
              <a:t> attractors that look like </a:t>
            </a:r>
            <a:r>
              <a:rPr lang="en-US" dirty="0" smtClean="0"/>
              <a:t>many geologic</a:t>
            </a:r>
            <a:r>
              <a:rPr lang="en-US" baseline="0" dirty="0" smtClean="0"/>
              <a:t> shapes including pahoehoe and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53699D-56FE-4A97-8CD3-701164E8ED3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16A478-04EF-43AA-8642-69DB7697E1A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F71D4E-82F5-4FAF-AFC3-1FE24DE31D1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824EBF-4DB7-4306-B943-4E1352EF6D7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148D88-C1BB-47C9-BFE8-BEAAD070A88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326BAE-622D-43F8-95A3-705EC4DFE9E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31FC33F-B68B-4D81-8838-66F6F83D46A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8E5DA3-0835-462D-BF32-5F0D83E753B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333534-8CE4-43BF-B2C9-82C5DA1D07C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B0BDD1-21D2-48E7-BF1C-C001AE869BE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AD0FF9-5EA3-451C-8A08-E021C007C45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a:defRPr/>
            </a:pPr>
            <a:fld id="{1944B042-81AC-4855-852C-8117EF6F6F2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3dparks.wr.usgs.gov/hawaii/html2/havo0259.htm"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3dparks.wr.usgs.gov/hawaii/html2/havo0141.htm"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3dparks.wr.usgs.gov/hawaii/html2/havo0331.htm"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3dparks.wr.usgs.gov/hawaii/html2/havo0147.htm"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3dparks.wr.usgs.gov/hawaii/html2/havo0145.htm"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benspictures.smugmug.com/gallery/385858_9nj94/1/263756417_TXuvH/Original"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3dparks.wr.usgs.gov/hawaii/html2/havo0366.htm"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hyperlink" Target="http://3dparks.wr.usgs.gov/hawaii/html2/havo0221.ht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18.gif"/><Relationship Id="rId7" Type="http://schemas.openxmlformats.org/officeDocument/2006/relationships/image" Target="../media/image32.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56.jpeg"/><Relationship Id="rId5" Type="http://schemas.openxmlformats.org/officeDocument/2006/relationships/image" Target="../media/image38.jpeg"/><Relationship Id="rId10" Type="http://schemas.openxmlformats.org/officeDocument/2006/relationships/hyperlink" Target="http://hvo.wr.usgs.gov/gallery/kilauea/erupt/24ds064_L.jpg" TargetMode="External"/><Relationship Id="rId4" Type="http://schemas.openxmlformats.org/officeDocument/2006/relationships/image" Target="../media/image29.jpeg"/><Relationship Id="rId9" Type="http://schemas.openxmlformats.org/officeDocument/2006/relationships/image" Target="../media/image46.jpe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3dparks.wr.usgs.gov/hawaii/html2/havo0150.htm"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7.xml.rels><?xml version="1.0" encoding="UTF-8" standalone="yes"?>
<Relationships xmlns="http://schemas.openxmlformats.org/package/2006/relationships"><Relationship Id="rId3" Type="http://schemas.openxmlformats.org/officeDocument/2006/relationships/hyperlink" Target="http://benspictures.smugmug.com/gallery/385858_9nj94/1/18218025_vofhS/Original"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3dparks.wr.usgs.gov/hawaii/html2/havo0139.htm"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64.xml.rels><?xml version="1.0" encoding="UTF-8" standalone="yes"?>
<Relationships xmlns="http://schemas.openxmlformats.org/package/2006/relationships"><Relationship Id="rId3" Type="http://schemas.openxmlformats.org/officeDocument/2006/relationships/hyperlink" Target="http://benspictures.smugmug.com/gallery/385858_9nj94/1/15264574_C8r2r/Original" TargetMode="External"/><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www.math.com/students/wonders/life/life.html" TargetMode="Externa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3dparks.wr.usgs.gov/hawaii/html2/havo0341.htm" TargetMode="External"/><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3dparks.wr.usgs.gov/hawaii/html2/havo0235.htm" TargetMode="External"/><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76.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3dparks.wr.usgs.gov/hawaii/html2/havo0129.htm" TargetMode="External"/><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3dparks.wr.usgs.gov/hawaii/html2/havo0309.htm" TargetMode="External"/><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http://www.carnegiemnh.org/news/08-oct-dec/lanting/lanting3_72.jpg"/>
          <p:cNvPicPr>
            <a:picLocks noChangeAspect="1" noChangeArrowheads="1"/>
          </p:cNvPicPr>
          <p:nvPr/>
        </p:nvPicPr>
        <p:blipFill>
          <a:blip r:embed="rId3" cstate="print"/>
          <a:srcRect/>
          <a:stretch>
            <a:fillRect/>
          </a:stretch>
        </p:blipFill>
        <p:spPr bwMode="auto">
          <a:xfrm flipH="1">
            <a:off x="0" y="0"/>
            <a:ext cx="4038600" cy="6858000"/>
          </a:xfrm>
          <a:prstGeom prst="rect">
            <a:avLst/>
          </a:prstGeom>
          <a:noFill/>
        </p:spPr>
      </p:pic>
      <p:sp>
        <p:nvSpPr>
          <p:cNvPr id="4" name="Text Box 2"/>
          <p:cNvSpPr txBox="1">
            <a:spLocks noChangeArrowheads="1"/>
          </p:cNvSpPr>
          <p:nvPr/>
        </p:nvSpPr>
        <p:spPr bwMode="auto">
          <a:xfrm>
            <a:off x="3962400" y="201007"/>
            <a:ext cx="5295900" cy="6494085"/>
          </a:xfrm>
          <a:prstGeom prst="rect">
            <a:avLst/>
          </a:prstGeom>
          <a:noFill/>
          <a:ln w="38100">
            <a:noFill/>
            <a:miter lim="800000"/>
            <a:headEnd/>
            <a:tailEnd/>
          </a:ln>
        </p:spPr>
        <p:txBody>
          <a:bodyPr wrap="square">
            <a:spAutoFit/>
          </a:bodyPr>
          <a:lstStyle/>
          <a:p>
            <a:pPr algn="ctr">
              <a:spcBef>
                <a:spcPct val="50000"/>
              </a:spcBef>
            </a:pPr>
            <a:r>
              <a:rPr lang="en-US" sz="3200" u="sng" dirty="0" smtClean="0">
                <a:solidFill>
                  <a:schemeClr val="bg2"/>
                </a:solidFill>
              </a:rPr>
              <a:t>Volcanic Features</a:t>
            </a:r>
          </a:p>
          <a:p>
            <a:pPr marL="514350" indent="-514350">
              <a:spcBef>
                <a:spcPct val="50000"/>
              </a:spcBef>
              <a:buFont typeface="+mj-lt"/>
              <a:buAutoNum type="arabicPeriod"/>
            </a:pPr>
            <a:r>
              <a:rPr lang="en-US" sz="3200" dirty="0" smtClean="0">
                <a:solidFill>
                  <a:schemeClr val="bg2"/>
                </a:solidFill>
              </a:rPr>
              <a:t>Vent collapse and/or erosion</a:t>
            </a:r>
          </a:p>
          <a:p>
            <a:pPr marL="514350" indent="-514350">
              <a:spcBef>
                <a:spcPct val="50000"/>
              </a:spcBef>
              <a:buFont typeface="+mj-lt"/>
              <a:buAutoNum type="arabicPeriod"/>
            </a:pPr>
            <a:r>
              <a:rPr lang="en-US" sz="3200" dirty="0" smtClean="0">
                <a:solidFill>
                  <a:schemeClr val="bg2"/>
                </a:solidFill>
              </a:rPr>
              <a:t>Pyroclastic eruptions</a:t>
            </a:r>
          </a:p>
          <a:p>
            <a:pPr marL="514350" indent="-514350">
              <a:spcBef>
                <a:spcPct val="50000"/>
              </a:spcBef>
              <a:buFont typeface="+mj-lt"/>
              <a:buAutoNum type="arabicPeriod"/>
            </a:pPr>
            <a:r>
              <a:rPr lang="en-US" sz="3200" dirty="0" smtClean="0">
                <a:solidFill>
                  <a:srgbClr val="FFC000"/>
                </a:solidFill>
              </a:rPr>
              <a:t>Lava flows and related features</a:t>
            </a:r>
          </a:p>
          <a:p>
            <a:pPr marL="971550" lvl="1" indent="-514350">
              <a:spcBef>
                <a:spcPct val="50000"/>
              </a:spcBef>
              <a:buFont typeface="Arial" pitchFamily="34" charset="0"/>
              <a:buChar char="•"/>
            </a:pPr>
            <a:r>
              <a:rPr lang="en-US" sz="3200" dirty="0" smtClean="0">
                <a:solidFill>
                  <a:schemeClr val="bg2"/>
                </a:solidFill>
              </a:rPr>
              <a:t>Vents</a:t>
            </a:r>
          </a:p>
          <a:p>
            <a:pPr marL="971550" lvl="1" indent="-514350">
              <a:spcBef>
                <a:spcPct val="50000"/>
              </a:spcBef>
              <a:buFont typeface="Arial" pitchFamily="34" charset="0"/>
              <a:buChar char="•"/>
            </a:pPr>
            <a:r>
              <a:rPr lang="en-US" sz="3200" dirty="0" smtClean="0">
                <a:solidFill>
                  <a:schemeClr val="bg2"/>
                </a:solidFill>
              </a:rPr>
              <a:t>Lava tubes</a:t>
            </a:r>
          </a:p>
          <a:p>
            <a:pPr marL="971550" lvl="1" indent="-514350">
              <a:spcBef>
                <a:spcPct val="50000"/>
              </a:spcBef>
              <a:buFont typeface="Arial" pitchFamily="34" charset="0"/>
              <a:buChar char="•"/>
            </a:pPr>
            <a:r>
              <a:rPr lang="en-US" sz="3200" dirty="0" smtClean="0">
                <a:solidFill>
                  <a:srgbClr val="FFC000"/>
                </a:solidFill>
              </a:rPr>
              <a:t>Lava types </a:t>
            </a:r>
            <a:br>
              <a:rPr lang="en-US" sz="3200" dirty="0" smtClean="0">
                <a:solidFill>
                  <a:srgbClr val="FFC000"/>
                </a:solidFill>
              </a:rPr>
            </a:br>
            <a:r>
              <a:rPr lang="en-US" sz="3200" dirty="0" smtClean="0">
                <a:solidFill>
                  <a:srgbClr val="FFC000"/>
                </a:solidFill>
              </a:rPr>
              <a:t>(chaos theory)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8" name="Picture 2" descr="http://www.chaoscope.org/images/gallery/fam/sponge_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Rectangle 2"/>
          <p:cNvSpPr/>
          <p:nvPr/>
        </p:nvSpPr>
        <p:spPr>
          <a:xfrm>
            <a:off x="6659880" y="0"/>
            <a:ext cx="2484120" cy="1015663"/>
          </a:xfrm>
          <a:prstGeom prst="rect">
            <a:avLst/>
          </a:prstGeom>
        </p:spPr>
        <p:txBody>
          <a:bodyPr wrap="square">
            <a:spAutoFit/>
          </a:bodyPr>
          <a:lstStyle/>
          <a:p>
            <a:pPr algn="ctr"/>
            <a:r>
              <a:rPr lang="en-US" sz="2000" dirty="0" smtClean="0">
                <a:solidFill>
                  <a:schemeClr val="accent1"/>
                </a:solidFill>
                <a:effectLst>
                  <a:outerShdw blurRad="38100" dist="38100" dir="2700000" algn="tl">
                    <a:srgbClr val="000000">
                      <a:alpha val="43137"/>
                    </a:srgbClr>
                  </a:outerShdw>
                </a:effectLst>
              </a:rPr>
              <a:t>Strange attractor rendered by “Chaoscope”</a:t>
            </a:r>
            <a:endParaRPr lang="en-US" sz="2000" dirty="0">
              <a:solidFill>
                <a:schemeClr val="accent1"/>
              </a:solidFill>
              <a:effectLst>
                <a:outerShdw blurRad="38100" dist="38100" dir="2700000" algn="tl">
                  <a:srgbClr val="000000">
                    <a:alpha val="43137"/>
                  </a:srgbClr>
                </a:outerShdw>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chaos1.bmp"/>
          <p:cNvPicPr>
            <a:picLocks noChangeAspect="1"/>
          </p:cNvPicPr>
          <p:nvPr/>
        </p:nvPicPr>
        <p:blipFill>
          <a:blip r:embed="rId3"/>
          <a:stretch>
            <a:fillRect/>
          </a:stretch>
        </p:blipFill>
        <p:spPr>
          <a:xfrm>
            <a:off x="0" y="0"/>
            <a:ext cx="9144000" cy="6858000"/>
          </a:xfrm>
          <a:prstGeom prst="rect">
            <a:avLst/>
          </a:prstGeom>
        </p:spPr>
      </p:pic>
      <p:sp>
        <p:nvSpPr>
          <p:cNvPr id="113667" name="Text Box 3"/>
          <p:cNvSpPr txBox="1">
            <a:spLocks noChangeArrowheads="1"/>
          </p:cNvSpPr>
          <p:nvPr/>
        </p:nvSpPr>
        <p:spPr bwMode="auto">
          <a:xfrm>
            <a:off x="0" y="1778000"/>
            <a:ext cx="9144000" cy="646331"/>
          </a:xfrm>
          <a:prstGeom prst="rect">
            <a:avLst/>
          </a:prstGeom>
          <a:noFill/>
          <a:ln w="38100">
            <a:noFill/>
            <a:miter lim="800000"/>
            <a:headEnd/>
            <a:tailEnd/>
          </a:ln>
        </p:spPr>
        <p:txBody>
          <a:bodyPr>
            <a:spAutoFit/>
          </a:bodyPr>
          <a:lstStyle/>
          <a:p>
            <a:pPr algn="ctr">
              <a:spcBef>
                <a:spcPct val="50000"/>
              </a:spcBef>
            </a:pPr>
            <a:r>
              <a:rPr lang="en-US" sz="3600" dirty="0">
                <a:solidFill>
                  <a:schemeClr val="bg1"/>
                </a:solidFill>
              </a:rPr>
              <a:t>Pahoehoe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lava2"/>
          <p:cNvPicPr>
            <a:picLocks noChangeAspect="1" noChangeArrowheads="1"/>
          </p:cNvPicPr>
          <p:nvPr/>
        </p:nvPicPr>
        <p:blipFill>
          <a:blip r:embed="rId3"/>
          <a:srcRect/>
          <a:stretch>
            <a:fillRect/>
          </a:stretch>
        </p:blipFill>
        <p:spPr bwMode="auto">
          <a:xfrm>
            <a:off x="0" y="580232"/>
            <a:ext cx="9144000" cy="5973762"/>
          </a:xfrm>
          <a:prstGeom prst="rect">
            <a:avLst/>
          </a:prstGeom>
          <a:noFill/>
          <a:ln w="9525">
            <a:noFill/>
            <a:miter lim="800000"/>
            <a:headEnd/>
            <a:tailEnd/>
          </a:ln>
        </p:spPr>
      </p:pic>
      <p:sp>
        <p:nvSpPr>
          <p:cNvPr id="117763" name="Text Box 3"/>
          <p:cNvSpPr txBox="1">
            <a:spLocks noChangeArrowheads="1"/>
          </p:cNvSpPr>
          <p:nvPr/>
        </p:nvSpPr>
        <p:spPr bwMode="auto">
          <a:xfrm>
            <a:off x="0" y="0"/>
            <a:ext cx="9144000" cy="519112"/>
          </a:xfrm>
          <a:prstGeom prst="rect">
            <a:avLst/>
          </a:prstGeom>
          <a:noFill/>
          <a:ln w="38100">
            <a:noFill/>
            <a:miter lim="800000"/>
            <a:headEnd/>
            <a:tailEnd/>
          </a:ln>
        </p:spPr>
        <p:txBody>
          <a:bodyPr>
            <a:spAutoFit/>
          </a:bodyPr>
          <a:lstStyle/>
          <a:p>
            <a:pPr algn="ctr">
              <a:spcBef>
                <a:spcPct val="50000"/>
              </a:spcBef>
            </a:pPr>
            <a:r>
              <a:rPr lang="en-US" dirty="0"/>
              <a:t>Smooth and ropy pahoehoe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pahblister_large"/>
          <p:cNvPicPr>
            <a:picLocks noChangeAspect="1" noChangeArrowheads="1"/>
          </p:cNvPicPr>
          <p:nvPr/>
        </p:nvPicPr>
        <p:blipFill>
          <a:blip r:embed="rId3"/>
          <a:srcRect/>
          <a:stretch>
            <a:fillRect/>
          </a:stretch>
        </p:blipFill>
        <p:spPr bwMode="auto">
          <a:xfrm>
            <a:off x="762000" y="1047750"/>
            <a:ext cx="7620000" cy="4762500"/>
          </a:xfrm>
          <a:prstGeom prst="rect">
            <a:avLst/>
          </a:prstGeom>
          <a:noFill/>
          <a:ln w="9525">
            <a:noFill/>
            <a:miter lim="800000"/>
            <a:headEnd/>
            <a:tailEnd/>
          </a:ln>
        </p:spPr>
      </p:pic>
      <p:sp>
        <p:nvSpPr>
          <p:cNvPr id="122883" name="Text Box 3"/>
          <p:cNvSpPr txBox="1">
            <a:spLocks noChangeArrowheads="1"/>
          </p:cNvSpPr>
          <p:nvPr/>
        </p:nvSpPr>
        <p:spPr bwMode="auto">
          <a:xfrm>
            <a:off x="0" y="279400"/>
            <a:ext cx="9144000" cy="519113"/>
          </a:xfrm>
          <a:prstGeom prst="rect">
            <a:avLst/>
          </a:prstGeom>
          <a:noFill/>
          <a:ln w="38100">
            <a:noFill/>
            <a:miter lim="800000"/>
            <a:headEnd/>
            <a:tailEnd/>
          </a:ln>
        </p:spPr>
        <p:txBody>
          <a:bodyPr>
            <a:spAutoFit/>
          </a:bodyPr>
          <a:lstStyle/>
          <a:p>
            <a:pPr algn="ctr">
              <a:spcBef>
                <a:spcPct val="50000"/>
              </a:spcBef>
            </a:pPr>
            <a:r>
              <a:rPr lang="en-US" dirty="0"/>
              <a:t>Pahoehoe blister</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306" name="Picture 2" descr="http://www.uhh.hawaii.edu/~kenhon/GEOL205/flows/shelly.jpg"/>
          <p:cNvPicPr>
            <a:picLocks noChangeAspect="1" noChangeArrowheads="1"/>
          </p:cNvPicPr>
          <p:nvPr/>
        </p:nvPicPr>
        <p:blipFill>
          <a:blip r:embed="rId3"/>
          <a:srcRect/>
          <a:stretch>
            <a:fillRect/>
          </a:stretch>
        </p:blipFill>
        <p:spPr bwMode="auto">
          <a:xfrm>
            <a:off x="1714500" y="1589088"/>
            <a:ext cx="5715000" cy="3676650"/>
          </a:xfrm>
          <a:prstGeom prst="rect">
            <a:avLst/>
          </a:prstGeom>
          <a:noFill/>
        </p:spPr>
      </p:pic>
      <p:sp>
        <p:nvSpPr>
          <p:cNvPr id="3" name="Text Box 3"/>
          <p:cNvSpPr txBox="1">
            <a:spLocks noChangeArrowheads="1"/>
          </p:cNvSpPr>
          <p:nvPr/>
        </p:nvSpPr>
        <p:spPr bwMode="auto">
          <a:xfrm>
            <a:off x="0" y="965200"/>
            <a:ext cx="9144000" cy="519113"/>
          </a:xfrm>
          <a:prstGeom prst="rect">
            <a:avLst/>
          </a:prstGeom>
          <a:noFill/>
          <a:ln w="38100">
            <a:noFill/>
            <a:miter lim="800000"/>
            <a:headEnd/>
            <a:tailEnd/>
          </a:ln>
        </p:spPr>
        <p:txBody>
          <a:bodyPr>
            <a:spAutoFit/>
          </a:bodyPr>
          <a:lstStyle/>
          <a:p>
            <a:pPr algn="ctr">
              <a:spcBef>
                <a:spcPct val="50000"/>
              </a:spcBef>
            </a:pPr>
            <a:r>
              <a:rPr lang="en-US" dirty="0" smtClean="0"/>
              <a:t>Shelly pahoehoe</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3" descr="Hawaii Volcanoes National Park">
            <a:hlinkClick r:id="rId3"/>
          </p:cNvPr>
          <p:cNvPicPr>
            <a:picLocks noChangeAspect="1" noChangeArrowheads="1"/>
          </p:cNvPicPr>
          <p:nvPr/>
        </p:nvPicPr>
        <p:blipFill>
          <a:blip r:embed="rId4"/>
          <a:srcRect/>
          <a:stretch>
            <a:fillRect/>
          </a:stretch>
        </p:blipFill>
        <p:spPr bwMode="auto">
          <a:xfrm>
            <a:off x="0" y="0"/>
            <a:ext cx="9144000" cy="708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8" name="Picture 2" descr="http://www.geo.auth.gr/765/3_products/images/311/311_pahoehoe_shelly2.jpg"/>
          <p:cNvPicPr>
            <a:picLocks noChangeAspect="1" noChangeArrowheads="1"/>
          </p:cNvPicPr>
          <p:nvPr/>
        </p:nvPicPr>
        <p:blipFill>
          <a:blip r:embed="rId3"/>
          <a:srcRect/>
          <a:stretch>
            <a:fillRect/>
          </a:stretch>
        </p:blipFill>
        <p:spPr bwMode="auto">
          <a:xfrm>
            <a:off x="1714500" y="1284288"/>
            <a:ext cx="5715000" cy="4286250"/>
          </a:xfrm>
          <a:prstGeom prst="rect">
            <a:avLst/>
          </a:prstGeom>
          <a:noFill/>
        </p:spPr>
      </p:pic>
      <p:sp>
        <p:nvSpPr>
          <p:cNvPr id="3" name="Text Box 3"/>
          <p:cNvSpPr txBox="1">
            <a:spLocks noChangeArrowheads="1"/>
          </p:cNvSpPr>
          <p:nvPr/>
        </p:nvSpPr>
        <p:spPr bwMode="auto">
          <a:xfrm>
            <a:off x="0" y="660400"/>
            <a:ext cx="9144000" cy="519113"/>
          </a:xfrm>
          <a:prstGeom prst="rect">
            <a:avLst/>
          </a:prstGeom>
          <a:noFill/>
          <a:ln w="38100">
            <a:noFill/>
            <a:miter lim="800000"/>
            <a:headEnd/>
            <a:tailEnd/>
          </a:ln>
        </p:spPr>
        <p:txBody>
          <a:bodyPr>
            <a:spAutoFit/>
          </a:bodyPr>
          <a:lstStyle/>
          <a:p>
            <a:pPr algn="ctr">
              <a:spcBef>
                <a:spcPct val="50000"/>
              </a:spcBef>
            </a:pPr>
            <a:r>
              <a:rPr lang="en-US" dirty="0" smtClean="0"/>
              <a:t>Shelly pahoehoe</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20050415-4642_CCH_larg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http://www-odp.tamu.edu/publications/183_SR/012/images/12_f01.gif"/>
          <p:cNvPicPr>
            <a:picLocks noChangeAspect="1" noChangeArrowheads="1"/>
          </p:cNvPicPr>
          <p:nvPr/>
        </p:nvPicPr>
        <p:blipFill>
          <a:blip r:embed="rId3"/>
          <a:srcRect/>
          <a:stretch>
            <a:fillRect/>
          </a:stretch>
        </p:blipFill>
        <p:spPr bwMode="auto">
          <a:xfrm>
            <a:off x="0" y="1038225"/>
            <a:ext cx="5800725" cy="5819775"/>
          </a:xfrm>
          <a:prstGeom prst="rect">
            <a:avLst/>
          </a:prstGeom>
          <a:noFill/>
        </p:spPr>
      </p:pic>
      <p:pic>
        <p:nvPicPr>
          <p:cNvPr id="481282" name="Picture 2" descr="http://www.uhh.hawaii.edu/~kenhon/GEOL205/flows/plow.jpg"/>
          <p:cNvPicPr>
            <a:picLocks noChangeAspect="1" noChangeArrowheads="1"/>
          </p:cNvPicPr>
          <p:nvPr/>
        </p:nvPicPr>
        <p:blipFill>
          <a:blip r:embed="rId4"/>
          <a:srcRect/>
          <a:stretch>
            <a:fillRect/>
          </a:stretch>
        </p:blipFill>
        <p:spPr bwMode="auto">
          <a:xfrm>
            <a:off x="3371899" y="1453357"/>
            <a:ext cx="5391101" cy="3567112"/>
          </a:xfrm>
          <a:prstGeom prst="rect">
            <a:avLst/>
          </a:prstGeom>
          <a:noFill/>
          <a:effectLst>
            <a:outerShdw blurRad="50800" dist="76200" dir="2700000" algn="tl" rotWithShape="0">
              <a:prstClr val="black">
                <a:alpha val="40000"/>
              </a:prstClr>
            </a:outerShdw>
          </a:effectLst>
        </p:spPr>
      </p:pic>
      <p:sp>
        <p:nvSpPr>
          <p:cNvPr id="5" name="TextBox 4"/>
          <p:cNvSpPr txBox="1"/>
          <p:nvPr/>
        </p:nvSpPr>
        <p:spPr>
          <a:xfrm rot="2774470">
            <a:off x="2095500" y="4000500"/>
            <a:ext cx="901700" cy="523220"/>
          </a:xfrm>
          <a:prstGeom prst="rect">
            <a:avLst/>
          </a:prstGeom>
          <a:noFill/>
        </p:spPr>
        <p:txBody>
          <a:bodyPr wrap="square" rtlCol="0">
            <a:spAutoFit/>
          </a:bodyPr>
          <a:lstStyle/>
          <a:p>
            <a:pPr algn="ctr"/>
            <a:r>
              <a:rPr lang="en-US" dirty="0" smtClean="0">
                <a:solidFill>
                  <a:schemeClr val="tx1"/>
                </a:solidFill>
                <a:effectLst>
                  <a:outerShdw blurRad="38100" dist="38100" dir="2700000" algn="tl">
                    <a:srgbClr val="000000">
                      <a:alpha val="43137"/>
                    </a:srgbClr>
                  </a:outerShdw>
                </a:effectLst>
              </a:rPr>
              <a:t>aa</a:t>
            </a:r>
          </a:p>
        </p:txBody>
      </p:sp>
      <p:sp>
        <p:nvSpPr>
          <p:cNvPr id="6" name="Text Box 3"/>
          <p:cNvSpPr txBox="1">
            <a:spLocks noChangeArrowheads="1"/>
          </p:cNvSpPr>
          <p:nvPr/>
        </p:nvSpPr>
        <p:spPr bwMode="auto">
          <a:xfrm rot="2699577">
            <a:off x="322540" y="5060306"/>
            <a:ext cx="2470306" cy="519113"/>
          </a:xfrm>
          <a:prstGeom prst="rect">
            <a:avLst/>
          </a:prstGeom>
          <a:noFill/>
          <a:ln w="38100">
            <a:noFill/>
            <a:miter lim="800000"/>
            <a:headEnd/>
            <a:tailEnd/>
          </a:ln>
        </p:spPr>
        <p:txBody>
          <a:bodyPr wrap="square">
            <a:spAutoFit/>
          </a:bodyPr>
          <a:lstStyle/>
          <a:p>
            <a:pPr algn="ctr">
              <a:spcBef>
                <a:spcPct val="50000"/>
              </a:spcBef>
            </a:pPr>
            <a:r>
              <a:rPr lang="en-US" dirty="0" smtClean="0">
                <a:solidFill>
                  <a:schemeClr val="tx1"/>
                </a:solidFill>
                <a:effectLst>
                  <a:outerShdw blurRad="38100" dist="38100" dir="2700000" algn="tl">
                    <a:srgbClr val="000000">
                      <a:alpha val="43137"/>
                    </a:srgbClr>
                  </a:outerShdw>
                </a:effectLst>
              </a:rPr>
              <a:t>pahoehoe</a:t>
            </a:r>
            <a:endParaRPr lang="en-US" dirty="0">
              <a:solidFill>
                <a:schemeClr val="tx1"/>
              </a:solidFill>
              <a:effectLst>
                <a:outerShdw blurRad="38100" dist="38100" dir="2700000" algn="tl">
                  <a:srgbClr val="000000">
                    <a:alpha val="43137"/>
                  </a:srgbClr>
                </a:outerShdw>
              </a:effectLst>
            </a:endParaRPr>
          </a:p>
        </p:txBody>
      </p:sp>
      <p:sp>
        <p:nvSpPr>
          <p:cNvPr id="7" name="Oval 6"/>
          <p:cNvSpPr/>
          <p:nvPr/>
        </p:nvSpPr>
        <p:spPr>
          <a:xfrm rot="16200000">
            <a:off x="-4439" y="1607883"/>
            <a:ext cx="1709056" cy="735747"/>
          </a:xfrm>
          <a:prstGeom prst="ellipse">
            <a:avLst/>
          </a:prstGeom>
          <a:solidFill>
            <a:srgbClr val="92D050">
              <a:alpha val="70000"/>
            </a:srgbClr>
          </a:solidFill>
        </p:spPr>
        <p:txBody>
          <a:bodyPr wrap="square" rtlCol="0" anchor="ctr">
            <a:spAutoFit/>
          </a:bodyPr>
          <a:lstStyle/>
          <a:p>
            <a:pPr algn="ctr"/>
            <a:endParaRPr lang="en-US" dirty="0" smtClean="0">
              <a:solidFill>
                <a:schemeClr val="bg1"/>
              </a:solidFill>
              <a:effectLst>
                <a:outerShdw blurRad="38100" dist="38100" dir="2700000" algn="tl">
                  <a:srgbClr val="000000">
                    <a:alpha val="43137"/>
                  </a:srgbClr>
                </a:outerShdw>
              </a:effectLst>
            </a:endParaRPr>
          </a:p>
        </p:txBody>
      </p:sp>
      <p:pic>
        <p:nvPicPr>
          <p:cNvPr id="8" name="Picture 4" descr="http://www.nps.gov/archive/crmo/glossary/slabby-pahoehoe.jpg"/>
          <p:cNvPicPr>
            <a:picLocks noChangeAspect="1" noChangeArrowheads="1"/>
          </p:cNvPicPr>
          <p:nvPr/>
        </p:nvPicPr>
        <p:blipFill>
          <a:blip r:embed="rId5"/>
          <a:srcRect/>
          <a:stretch>
            <a:fillRect/>
          </a:stretch>
        </p:blipFill>
        <p:spPr bwMode="auto">
          <a:xfrm>
            <a:off x="2489322" y="227013"/>
            <a:ext cx="3504956" cy="2184756"/>
          </a:xfrm>
          <a:prstGeom prst="rect">
            <a:avLst/>
          </a:prstGeom>
          <a:noFill/>
          <a:effectLst>
            <a:outerShdw blurRad="50800" dist="76200" dir="2700000" algn="tl" rotWithShape="0">
              <a:prstClr val="black">
                <a:alpha val="40000"/>
              </a:prstClr>
            </a:outerShdw>
          </a:effectLst>
        </p:spPr>
      </p:pic>
      <p:sp>
        <p:nvSpPr>
          <p:cNvPr id="3" name="Text Box 3"/>
          <p:cNvSpPr txBox="1">
            <a:spLocks noChangeArrowheads="1"/>
          </p:cNvSpPr>
          <p:nvPr/>
        </p:nvSpPr>
        <p:spPr bwMode="auto">
          <a:xfrm>
            <a:off x="4572000" y="1790700"/>
            <a:ext cx="3568700" cy="519113"/>
          </a:xfrm>
          <a:prstGeom prst="rect">
            <a:avLst/>
          </a:prstGeom>
          <a:noFill/>
          <a:ln w="38100">
            <a:noFill/>
            <a:miter lim="800000"/>
            <a:headEnd/>
            <a:tailEnd/>
          </a:ln>
        </p:spPr>
        <p:txBody>
          <a:bodyPr wrap="square">
            <a:spAutoFit/>
          </a:bodyPr>
          <a:lstStyle/>
          <a:p>
            <a:pPr algn="ctr">
              <a:spcBef>
                <a:spcPct val="50000"/>
              </a:spcBef>
            </a:pPr>
            <a:r>
              <a:rPr lang="en-US" dirty="0" smtClean="0">
                <a:solidFill>
                  <a:schemeClr val="bg1"/>
                </a:solidFill>
                <a:effectLst>
                  <a:outerShdw blurRad="38100" dist="38100" dir="2700000" algn="tl">
                    <a:srgbClr val="000000">
                      <a:alpha val="43137"/>
                    </a:srgbClr>
                  </a:outerShdw>
                </a:effectLst>
              </a:rPr>
              <a:t>Slab pahoehoe</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2" descr="http://benspictures.smugmug.com/photos/15260804_X5neR-O.jpg"/>
          <p:cNvPicPr>
            <a:picLocks noChangeAspect="1" noChangeArrowheads="1"/>
          </p:cNvPicPr>
          <p:nvPr/>
        </p:nvPicPr>
        <p:blipFill>
          <a:blip r:embed="rId3"/>
          <a:srcRect/>
          <a:stretch>
            <a:fillRect/>
          </a:stretch>
        </p:blipFill>
        <p:spPr bwMode="auto">
          <a:xfrm>
            <a:off x="0" y="0"/>
            <a:ext cx="9143999" cy="6858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4" name="Picture 2" descr="http://nedbatchelder.com/pix/chaoscope.png"/>
          <p:cNvPicPr>
            <a:picLocks noChangeAspect="1" noChangeArrowheads="1"/>
          </p:cNvPicPr>
          <p:nvPr/>
        </p:nvPicPr>
        <p:blipFill>
          <a:blip r:embed="rId3"/>
          <a:srcRect/>
          <a:stretch>
            <a:fillRect/>
          </a:stretch>
        </p:blipFill>
        <p:spPr bwMode="auto">
          <a:xfrm>
            <a:off x="-1" y="0"/>
            <a:ext cx="9144001" cy="6858000"/>
          </a:xfrm>
          <a:prstGeom prst="rect">
            <a:avLst/>
          </a:prstGeom>
          <a:noFill/>
        </p:spPr>
      </p:pic>
      <p:sp>
        <p:nvSpPr>
          <p:cNvPr id="5" name="Text Box 2"/>
          <p:cNvSpPr txBox="1">
            <a:spLocks noChangeArrowheads="1"/>
          </p:cNvSpPr>
          <p:nvPr/>
        </p:nvSpPr>
        <p:spPr bwMode="auto">
          <a:xfrm>
            <a:off x="4140200" y="5025261"/>
            <a:ext cx="4635500" cy="1077218"/>
          </a:xfrm>
          <a:prstGeom prst="rect">
            <a:avLst/>
          </a:prstGeom>
          <a:noFill/>
          <a:ln w="9525">
            <a:noFill/>
            <a:miter lim="800000"/>
            <a:headEnd/>
            <a:tailEnd/>
          </a:ln>
        </p:spPr>
        <p:txBody>
          <a:bodyPr wrap="square">
            <a:spAutoFit/>
          </a:bodyPr>
          <a:lstStyle/>
          <a:p>
            <a:pPr algn="ctr">
              <a:spcBef>
                <a:spcPct val="50000"/>
              </a:spcBef>
            </a:pPr>
            <a:r>
              <a:rPr lang="en-US" sz="3200" b="0" dirty="0" smtClean="0">
                <a:solidFill>
                  <a:schemeClr val="bg1"/>
                </a:solidFill>
              </a:rPr>
              <a:t>can </a:t>
            </a:r>
            <a:r>
              <a:rPr lang="en-US" sz="3200" b="0" dirty="0">
                <a:solidFill>
                  <a:schemeClr val="bg1"/>
                </a:solidFill>
              </a:rPr>
              <a:t>have complex, unexpected outcomes.</a:t>
            </a:r>
          </a:p>
        </p:txBody>
      </p:sp>
      <p:sp>
        <p:nvSpPr>
          <p:cNvPr id="6" name="Text Box 2"/>
          <p:cNvSpPr txBox="1">
            <a:spLocks noChangeArrowheads="1"/>
          </p:cNvSpPr>
          <p:nvPr/>
        </p:nvSpPr>
        <p:spPr bwMode="auto">
          <a:xfrm>
            <a:off x="-139700" y="21461"/>
            <a:ext cx="3098800" cy="1569660"/>
          </a:xfrm>
          <a:prstGeom prst="rect">
            <a:avLst/>
          </a:prstGeom>
          <a:noFill/>
          <a:ln w="9525">
            <a:noFill/>
            <a:miter lim="800000"/>
            <a:headEnd/>
            <a:tailEnd/>
          </a:ln>
        </p:spPr>
        <p:txBody>
          <a:bodyPr wrap="square">
            <a:spAutoFit/>
          </a:bodyPr>
          <a:lstStyle/>
          <a:p>
            <a:pPr algn="ctr">
              <a:spcBef>
                <a:spcPct val="50000"/>
              </a:spcBef>
            </a:pPr>
            <a:r>
              <a:rPr lang="en-US" sz="3200" b="0" dirty="0" smtClean="0">
                <a:solidFill>
                  <a:schemeClr val="bg1"/>
                </a:solidFill>
              </a:rPr>
              <a:t>The iterative application of </a:t>
            </a:r>
            <a:r>
              <a:rPr lang="en-US" sz="3200" b="0" dirty="0">
                <a:solidFill>
                  <a:schemeClr val="bg1"/>
                </a:solidFill>
              </a:rPr>
              <a:t>simple </a:t>
            </a:r>
            <a:r>
              <a:rPr lang="en-US" sz="3200" b="0" dirty="0" smtClean="0">
                <a:solidFill>
                  <a:schemeClr val="bg1"/>
                </a:solidFill>
              </a:rPr>
              <a:t>rules</a:t>
            </a:r>
            <a:endParaRPr lang="en-US" sz="3200" b="0"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http://www-odp.tamu.edu/publications/183_SR/012/images/12_f01.gif"/>
          <p:cNvPicPr>
            <a:picLocks noChangeAspect="1" noChangeArrowheads="1"/>
          </p:cNvPicPr>
          <p:nvPr/>
        </p:nvPicPr>
        <p:blipFill>
          <a:blip r:embed="rId3"/>
          <a:srcRect/>
          <a:stretch>
            <a:fillRect/>
          </a:stretch>
        </p:blipFill>
        <p:spPr bwMode="auto">
          <a:xfrm>
            <a:off x="0" y="1038225"/>
            <a:ext cx="5800725" cy="5819775"/>
          </a:xfrm>
          <a:prstGeom prst="rect">
            <a:avLst/>
          </a:prstGeom>
          <a:noFill/>
        </p:spPr>
      </p:pic>
      <p:pic>
        <p:nvPicPr>
          <p:cNvPr id="481282" name="Picture 2" descr="http://www.uhh.hawaii.edu/~kenhon/GEOL205/flows/plow.jpg"/>
          <p:cNvPicPr>
            <a:picLocks noChangeAspect="1" noChangeArrowheads="1"/>
          </p:cNvPicPr>
          <p:nvPr/>
        </p:nvPicPr>
        <p:blipFill>
          <a:blip r:embed="rId4"/>
          <a:srcRect/>
          <a:stretch>
            <a:fillRect/>
          </a:stretch>
        </p:blipFill>
        <p:spPr bwMode="auto">
          <a:xfrm>
            <a:off x="3371899" y="1453357"/>
            <a:ext cx="5391101" cy="3567112"/>
          </a:xfrm>
          <a:prstGeom prst="rect">
            <a:avLst/>
          </a:prstGeom>
          <a:noFill/>
          <a:effectLst>
            <a:outerShdw blurRad="50800" dist="76200" dir="2700000" algn="tl" rotWithShape="0">
              <a:prstClr val="black">
                <a:alpha val="40000"/>
              </a:prstClr>
            </a:outerShdw>
          </a:effectLst>
        </p:spPr>
      </p:pic>
      <p:sp>
        <p:nvSpPr>
          <p:cNvPr id="5" name="TextBox 4"/>
          <p:cNvSpPr txBox="1"/>
          <p:nvPr/>
        </p:nvSpPr>
        <p:spPr>
          <a:xfrm rot="2774470">
            <a:off x="2095500" y="4000500"/>
            <a:ext cx="901700" cy="523220"/>
          </a:xfrm>
          <a:prstGeom prst="rect">
            <a:avLst/>
          </a:prstGeom>
          <a:noFill/>
        </p:spPr>
        <p:txBody>
          <a:bodyPr wrap="square" rtlCol="0">
            <a:spAutoFit/>
          </a:bodyPr>
          <a:lstStyle/>
          <a:p>
            <a:pPr algn="ctr"/>
            <a:r>
              <a:rPr lang="en-US" dirty="0" smtClean="0">
                <a:solidFill>
                  <a:schemeClr val="tx1"/>
                </a:solidFill>
                <a:effectLst>
                  <a:outerShdw blurRad="38100" dist="38100" dir="2700000" algn="tl">
                    <a:srgbClr val="000000">
                      <a:alpha val="43137"/>
                    </a:srgbClr>
                  </a:outerShdw>
                </a:effectLst>
              </a:rPr>
              <a:t>aa</a:t>
            </a:r>
          </a:p>
        </p:txBody>
      </p:sp>
      <p:sp>
        <p:nvSpPr>
          <p:cNvPr id="6" name="Text Box 3"/>
          <p:cNvSpPr txBox="1">
            <a:spLocks noChangeArrowheads="1"/>
          </p:cNvSpPr>
          <p:nvPr/>
        </p:nvSpPr>
        <p:spPr bwMode="auto">
          <a:xfrm rot="2699577">
            <a:off x="322540" y="5060306"/>
            <a:ext cx="2470306" cy="519113"/>
          </a:xfrm>
          <a:prstGeom prst="rect">
            <a:avLst/>
          </a:prstGeom>
          <a:noFill/>
          <a:ln w="38100">
            <a:noFill/>
            <a:miter lim="800000"/>
            <a:headEnd/>
            <a:tailEnd/>
          </a:ln>
        </p:spPr>
        <p:txBody>
          <a:bodyPr wrap="square">
            <a:spAutoFit/>
          </a:bodyPr>
          <a:lstStyle/>
          <a:p>
            <a:pPr algn="ctr">
              <a:spcBef>
                <a:spcPct val="50000"/>
              </a:spcBef>
            </a:pPr>
            <a:r>
              <a:rPr lang="en-US" dirty="0" smtClean="0">
                <a:solidFill>
                  <a:schemeClr val="tx1"/>
                </a:solidFill>
                <a:effectLst>
                  <a:outerShdw blurRad="38100" dist="38100" dir="2700000" algn="tl">
                    <a:srgbClr val="000000">
                      <a:alpha val="43137"/>
                    </a:srgbClr>
                  </a:outerShdw>
                </a:effectLst>
              </a:rPr>
              <a:t>pahoehoe</a:t>
            </a:r>
            <a:endParaRPr lang="en-US" dirty="0">
              <a:solidFill>
                <a:schemeClr val="tx1"/>
              </a:solidFill>
              <a:effectLst>
                <a:outerShdw blurRad="38100" dist="38100" dir="2700000" algn="tl">
                  <a:srgbClr val="000000">
                    <a:alpha val="43137"/>
                  </a:srgbClr>
                </a:outerShdw>
              </a:effectLst>
            </a:endParaRPr>
          </a:p>
        </p:txBody>
      </p:sp>
      <p:sp>
        <p:nvSpPr>
          <p:cNvPr id="7" name="Oval 6"/>
          <p:cNvSpPr/>
          <p:nvPr/>
        </p:nvSpPr>
        <p:spPr>
          <a:xfrm rot="16200000">
            <a:off x="-4439" y="1607883"/>
            <a:ext cx="1709056" cy="735747"/>
          </a:xfrm>
          <a:prstGeom prst="ellipse">
            <a:avLst/>
          </a:prstGeom>
          <a:solidFill>
            <a:srgbClr val="92D050">
              <a:alpha val="70000"/>
            </a:srgbClr>
          </a:solidFill>
        </p:spPr>
        <p:txBody>
          <a:bodyPr wrap="square" rtlCol="0" anchor="ctr">
            <a:spAutoFit/>
          </a:bodyPr>
          <a:lstStyle/>
          <a:p>
            <a:pPr algn="ctr"/>
            <a:endParaRPr lang="en-US" dirty="0" smtClean="0">
              <a:solidFill>
                <a:schemeClr val="bg1"/>
              </a:solidFill>
              <a:effectLst>
                <a:outerShdw blurRad="38100" dist="38100" dir="2700000" algn="tl">
                  <a:srgbClr val="000000">
                    <a:alpha val="43137"/>
                  </a:srgbClr>
                </a:outerShdw>
              </a:effectLst>
            </a:endParaRPr>
          </a:p>
        </p:txBody>
      </p:sp>
      <p:pic>
        <p:nvPicPr>
          <p:cNvPr id="8" name="Picture 4" descr="http://www.nps.gov/archive/crmo/glossary/slabby-pahoehoe.jpg"/>
          <p:cNvPicPr>
            <a:picLocks noChangeAspect="1" noChangeArrowheads="1"/>
          </p:cNvPicPr>
          <p:nvPr/>
        </p:nvPicPr>
        <p:blipFill>
          <a:blip r:embed="rId5"/>
          <a:srcRect/>
          <a:stretch>
            <a:fillRect/>
          </a:stretch>
        </p:blipFill>
        <p:spPr bwMode="auto">
          <a:xfrm>
            <a:off x="2489322" y="227013"/>
            <a:ext cx="3504956" cy="2184756"/>
          </a:xfrm>
          <a:prstGeom prst="rect">
            <a:avLst/>
          </a:prstGeom>
          <a:noFill/>
          <a:effectLst>
            <a:outerShdw blurRad="50800" dist="76200" dir="2700000" algn="tl" rotWithShape="0">
              <a:prstClr val="black">
                <a:alpha val="40000"/>
              </a:prstClr>
            </a:outerShdw>
          </a:effectLst>
        </p:spPr>
      </p:pic>
      <p:sp>
        <p:nvSpPr>
          <p:cNvPr id="3" name="Text Box 3"/>
          <p:cNvSpPr txBox="1">
            <a:spLocks noChangeArrowheads="1"/>
          </p:cNvSpPr>
          <p:nvPr/>
        </p:nvSpPr>
        <p:spPr bwMode="auto">
          <a:xfrm>
            <a:off x="4572000" y="1790700"/>
            <a:ext cx="3568700" cy="519113"/>
          </a:xfrm>
          <a:prstGeom prst="rect">
            <a:avLst/>
          </a:prstGeom>
          <a:noFill/>
          <a:ln w="38100">
            <a:noFill/>
            <a:miter lim="800000"/>
            <a:headEnd/>
            <a:tailEnd/>
          </a:ln>
        </p:spPr>
        <p:txBody>
          <a:bodyPr wrap="square">
            <a:spAutoFit/>
          </a:bodyPr>
          <a:lstStyle/>
          <a:p>
            <a:pPr algn="ctr">
              <a:spcBef>
                <a:spcPct val="50000"/>
              </a:spcBef>
            </a:pPr>
            <a:r>
              <a:rPr lang="en-US" dirty="0" smtClean="0">
                <a:solidFill>
                  <a:schemeClr val="bg1"/>
                </a:solidFill>
                <a:effectLst>
                  <a:outerShdw blurRad="38100" dist="38100" dir="2700000" algn="tl">
                    <a:srgbClr val="000000">
                      <a:alpha val="43137"/>
                    </a:srgbClr>
                  </a:outerShdw>
                </a:effectLst>
              </a:rPr>
              <a:t>Slab pahoehoe</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pahtoe_large"/>
          <p:cNvPicPr>
            <a:picLocks noChangeAspect="1" noChangeArrowheads="1"/>
          </p:cNvPicPr>
          <p:nvPr/>
        </p:nvPicPr>
        <p:blipFill>
          <a:blip r:embed="rId3"/>
          <a:srcRect/>
          <a:stretch>
            <a:fillRect/>
          </a:stretch>
        </p:blipFill>
        <p:spPr bwMode="auto">
          <a:xfrm>
            <a:off x="762000" y="1047750"/>
            <a:ext cx="7620000" cy="4762500"/>
          </a:xfrm>
          <a:prstGeom prst="rect">
            <a:avLst/>
          </a:prstGeom>
          <a:noFill/>
          <a:ln w="9525">
            <a:noFill/>
            <a:miter lim="800000"/>
            <a:headEnd/>
            <a:tailEnd/>
          </a:ln>
        </p:spPr>
      </p:pic>
      <p:sp>
        <p:nvSpPr>
          <p:cNvPr id="114691" name="Text Box 3"/>
          <p:cNvSpPr txBox="1">
            <a:spLocks noChangeArrowheads="1"/>
          </p:cNvSpPr>
          <p:nvPr/>
        </p:nvSpPr>
        <p:spPr bwMode="auto">
          <a:xfrm>
            <a:off x="0" y="6096000"/>
            <a:ext cx="9144000" cy="519113"/>
          </a:xfrm>
          <a:prstGeom prst="rect">
            <a:avLst/>
          </a:prstGeom>
          <a:noFill/>
          <a:ln w="38100">
            <a:noFill/>
            <a:miter lim="800000"/>
            <a:headEnd/>
            <a:tailEnd/>
          </a:ln>
        </p:spPr>
        <p:txBody>
          <a:bodyPr>
            <a:spAutoFit/>
          </a:bodyPr>
          <a:lstStyle/>
          <a:p>
            <a:pPr algn="ctr">
              <a:spcBef>
                <a:spcPct val="50000"/>
              </a:spcBef>
            </a:pPr>
            <a:r>
              <a:rPr lang="en-US" dirty="0"/>
              <a:t>Pahoehoe toes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8" name="Picture 2" descr="http://www.decadevolcano.com/photos/hawaii/photos/hawaii_10540.jpg"/>
          <p:cNvPicPr>
            <a:picLocks noChangeAspect="1" noChangeArrowheads="1"/>
          </p:cNvPicPr>
          <p:nvPr/>
        </p:nvPicPr>
        <p:blipFill>
          <a:blip r:embed="rId3"/>
          <a:srcRect/>
          <a:stretch>
            <a:fillRect/>
          </a:stretch>
        </p:blipFill>
        <p:spPr bwMode="auto">
          <a:xfrm>
            <a:off x="571500" y="764858"/>
            <a:ext cx="8001000" cy="514731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4" name="Picture 2" descr="http://www.decadevolcano.com/photos/hawaii/photos/hawaii_10538.jpg"/>
          <p:cNvPicPr>
            <a:picLocks noChangeAspect="1" noChangeArrowheads="1"/>
          </p:cNvPicPr>
          <p:nvPr/>
        </p:nvPicPr>
        <p:blipFill>
          <a:blip r:embed="rId3"/>
          <a:srcRect/>
          <a:stretch>
            <a:fillRect/>
          </a:stretch>
        </p:blipFill>
        <p:spPr bwMode="auto">
          <a:xfrm>
            <a:off x="590783" y="737461"/>
            <a:ext cx="7962433" cy="5202103"/>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54" name="Picture 2" descr="http://www.uhh.hawaii.edu/~kenhon/GEOL205/flows/4fig0367.jpg"/>
          <p:cNvPicPr>
            <a:picLocks noChangeAspect="1" noChangeArrowheads="1"/>
          </p:cNvPicPr>
          <p:nvPr/>
        </p:nvPicPr>
        <p:blipFill>
          <a:blip r:embed="rId3"/>
          <a:srcRect/>
          <a:stretch>
            <a:fillRect/>
          </a:stretch>
        </p:blipFill>
        <p:spPr bwMode="auto">
          <a:xfrm>
            <a:off x="942573" y="989648"/>
            <a:ext cx="7258854" cy="4875530"/>
          </a:xfrm>
          <a:prstGeom prst="rect">
            <a:avLst/>
          </a:prstGeom>
          <a:noFill/>
        </p:spPr>
      </p:pic>
      <p:sp>
        <p:nvSpPr>
          <p:cNvPr id="3" name="Text Box 3"/>
          <p:cNvSpPr txBox="1">
            <a:spLocks noChangeArrowheads="1"/>
          </p:cNvSpPr>
          <p:nvPr/>
        </p:nvSpPr>
        <p:spPr bwMode="auto">
          <a:xfrm>
            <a:off x="0" y="280987"/>
            <a:ext cx="9144000" cy="523220"/>
          </a:xfrm>
          <a:prstGeom prst="rect">
            <a:avLst/>
          </a:prstGeom>
          <a:noFill/>
          <a:ln w="38100">
            <a:noFill/>
            <a:miter lim="800000"/>
            <a:headEnd/>
            <a:tailEnd/>
          </a:ln>
        </p:spPr>
        <p:txBody>
          <a:bodyPr wrap="square">
            <a:spAutoFit/>
          </a:bodyPr>
          <a:lstStyle/>
          <a:p>
            <a:pPr algn="ctr">
              <a:spcBef>
                <a:spcPct val="50000"/>
              </a:spcBef>
            </a:pPr>
            <a:r>
              <a:rPr lang="en-US" dirty="0" smtClean="0"/>
              <a:t>Pahoehoe flows inflated from below</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2" descr="http://pro.corbis.com/images/RR007308.jpg?size=67&amp;uid=%7BF2680CC7-D389-4230-8445-3B01D42D4F02%7D"/>
          <p:cNvPicPr>
            <a:picLocks noChangeAspect="1" noChangeArrowheads="1"/>
          </p:cNvPicPr>
          <p:nvPr/>
        </p:nvPicPr>
        <p:blipFill>
          <a:blip r:embed="rId3"/>
          <a:srcRect/>
          <a:stretch>
            <a:fillRect/>
          </a:stretch>
        </p:blipFill>
        <p:spPr bwMode="auto">
          <a:xfrm>
            <a:off x="-1" y="428625"/>
            <a:ext cx="9144001" cy="600075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2" descr="http://volcano.oregonstate.edu/vwdocs/volc_tour/hawaii/009.gif"/>
          <p:cNvPicPr>
            <a:picLocks noChangeAspect="1" noChangeArrowheads="1"/>
          </p:cNvPicPr>
          <p:nvPr/>
        </p:nvPicPr>
        <p:blipFill>
          <a:blip r:embed="rId3"/>
          <a:srcRect/>
          <a:stretch>
            <a:fillRect/>
          </a:stretch>
        </p:blipFill>
        <p:spPr bwMode="auto">
          <a:xfrm>
            <a:off x="1423085" y="1326767"/>
            <a:ext cx="6297829" cy="4204466"/>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awaii Volcanoes National Park">
            <a:hlinkClick r:id="rId3"/>
          </p:cNvPr>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pahoehoe_large"/>
          <p:cNvPicPr>
            <a:picLocks noChangeAspect="1" noChangeArrowheads="1"/>
          </p:cNvPicPr>
          <p:nvPr/>
        </p:nvPicPr>
        <p:blipFill>
          <a:blip r:embed="rId3"/>
          <a:srcRect/>
          <a:stretch>
            <a:fillRect/>
          </a:stretch>
        </p:blipFill>
        <p:spPr bwMode="auto">
          <a:xfrm>
            <a:off x="1066800" y="-762000"/>
            <a:ext cx="4762500" cy="7620000"/>
          </a:xfrm>
          <a:prstGeom prst="rect">
            <a:avLst/>
          </a:prstGeom>
          <a:noFill/>
          <a:ln w="9525">
            <a:noFill/>
            <a:miter lim="800000"/>
            <a:headEnd/>
            <a:tailEnd/>
          </a:ln>
        </p:spPr>
      </p:pic>
      <p:sp>
        <p:nvSpPr>
          <p:cNvPr id="115715" name="Text Box 3"/>
          <p:cNvSpPr txBox="1">
            <a:spLocks noChangeArrowheads="1"/>
          </p:cNvSpPr>
          <p:nvPr/>
        </p:nvSpPr>
        <p:spPr bwMode="auto">
          <a:xfrm>
            <a:off x="6477000" y="2895600"/>
            <a:ext cx="2133600" cy="946150"/>
          </a:xfrm>
          <a:prstGeom prst="rect">
            <a:avLst/>
          </a:prstGeom>
          <a:noFill/>
          <a:ln w="38100">
            <a:noFill/>
            <a:miter lim="800000"/>
            <a:headEnd/>
            <a:tailEnd/>
          </a:ln>
        </p:spPr>
        <p:txBody>
          <a:bodyPr>
            <a:spAutoFit/>
          </a:bodyPr>
          <a:lstStyle/>
          <a:p>
            <a:pPr algn="ctr">
              <a:spcBef>
                <a:spcPct val="50000"/>
              </a:spcBef>
            </a:pPr>
            <a:r>
              <a:rPr lang="en-US"/>
              <a:t>Smooth pahoehoe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awaii Volcanoes National Park">
            <a:hlinkClick r:id="rId3"/>
          </p:cNvPr>
          <p:cNvPicPr>
            <a:picLocks noChangeAspect="1" noChangeArrowheads="1"/>
          </p:cNvPicPr>
          <p:nvPr/>
        </p:nvPicPr>
        <p:blipFill>
          <a:blip r:embed="rId4"/>
          <a:srcRect/>
          <a:stretch>
            <a:fillRect/>
          </a:stretch>
        </p:blipFill>
        <p:spPr bwMode="auto">
          <a:xfrm>
            <a:off x="0" y="0"/>
            <a:ext cx="9144000" cy="7475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3" descr="Lava1"/>
          <p:cNvPicPr>
            <a:picLocks noChangeAspect="1" noChangeArrowheads="1"/>
          </p:cNvPicPr>
          <p:nvPr/>
        </p:nvPicPr>
        <p:blipFill>
          <a:blip r:embed="rId3"/>
          <a:srcRect/>
          <a:stretch>
            <a:fillRect/>
          </a:stretch>
        </p:blipFill>
        <p:spPr bwMode="auto">
          <a:xfrm>
            <a:off x="0" y="762000"/>
            <a:ext cx="9144000" cy="6238875"/>
          </a:xfrm>
          <a:prstGeom prst="rect">
            <a:avLst/>
          </a:prstGeom>
          <a:noFill/>
          <a:ln w="9525">
            <a:noFill/>
            <a:miter lim="800000"/>
            <a:headEnd/>
            <a:tailEnd/>
          </a:ln>
        </p:spPr>
      </p:pic>
      <p:sp>
        <p:nvSpPr>
          <p:cNvPr id="16388" name="Text Box 4"/>
          <p:cNvSpPr txBox="1">
            <a:spLocks noChangeArrowheads="1"/>
          </p:cNvSpPr>
          <p:nvPr/>
        </p:nvSpPr>
        <p:spPr bwMode="auto">
          <a:xfrm>
            <a:off x="0" y="0"/>
            <a:ext cx="9144000" cy="5324535"/>
          </a:xfrm>
          <a:prstGeom prst="rect">
            <a:avLst/>
          </a:prstGeom>
          <a:noFill/>
          <a:ln w="9525">
            <a:noFill/>
            <a:miter lim="800000"/>
            <a:headEnd/>
            <a:tailEnd/>
          </a:ln>
          <a:effectLst/>
        </p:spPr>
        <p:txBody>
          <a:bodyPr>
            <a:spAutoFit/>
          </a:bodyPr>
          <a:lstStyle/>
          <a:p>
            <a:pPr marL="342900" indent="-342900">
              <a:spcBef>
                <a:spcPct val="50000"/>
              </a:spcBef>
              <a:defRPr/>
            </a:pPr>
            <a:r>
              <a:rPr lang="en-US" sz="3600" dirty="0">
                <a:solidFill>
                  <a:srgbClr val="FF3300"/>
                </a:solidFill>
                <a:effectLst>
                  <a:outerShdw blurRad="38100" dist="38100" dir="2700000" algn="tl">
                    <a:srgbClr val="FFFFFF"/>
                  </a:outerShdw>
                </a:effectLst>
              </a:rPr>
              <a:t> </a:t>
            </a:r>
            <a:r>
              <a:rPr lang="en-US" sz="4000" dirty="0">
                <a:solidFill>
                  <a:schemeClr val="bg1"/>
                </a:solidFill>
              </a:rPr>
              <a:t>Simple rules</a:t>
            </a:r>
            <a:r>
              <a:rPr lang="en-US" sz="3600" dirty="0">
                <a:solidFill>
                  <a:schemeClr val="bg1"/>
                </a:solidFill>
              </a:rPr>
              <a:t> </a:t>
            </a:r>
            <a:r>
              <a:rPr lang="en-US" sz="4000" dirty="0">
                <a:solidFill>
                  <a:schemeClr val="bg1"/>
                </a:solidFill>
              </a:rPr>
              <a:t>control</a:t>
            </a:r>
            <a:r>
              <a:rPr lang="en-US" sz="3600" dirty="0">
                <a:solidFill>
                  <a:schemeClr val="bg1"/>
                </a:solidFill>
              </a:rPr>
              <a:t> </a:t>
            </a:r>
            <a:r>
              <a:rPr lang="en-US" sz="4000" dirty="0">
                <a:solidFill>
                  <a:schemeClr val="bg1"/>
                </a:solidFill>
              </a:rPr>
              <a:t>lava behavior:</a:t>
            </a:r>
          </a:p>
          <a:p>
            <a:pPr marL="342900" indent="-342900">
              <a:spcBef>
                <a:spcPct val="50000"/>
              </a:spcBef>
              <a:defRPr/>
            </a:pPr>
            <a:endParaRPr lang="en-US" sz="4000" dirty="0">
              <a:solidFill>
                <a:schemeClr val="bg1"/>
              </a:solidFill>
            </a:endParaRPr>
          </a:p>
          <a:p>
            <a:pPr marL="342900" indent="-342900">
              <a:spcBef>
                <a:spcPct val="50000"/>
              </a:spcBef>
              <a:defRPr/>
            </a:pPr>
            <a:endParaRPr lang="en-US" sz="4000" dirty="0">
              <a:effectLst>
                <a:outerShdw blurRad="38100" dist="38100" dir="2700000" algn="tl">
                  <a:srgbClr val="FFFFFF"/>
                </a:outerShdw>
              </a:effectLst>
            </a:endParaRPr>
          </a:p>
          <a:p>
            <a:pPr marL="342900" indent="-342900">
              <a:spcBef>
                <a:spcPct val="50000"/>
              </a:spcBef>
              <a:defRPr/>
            </a:pPr>
            <a:endParaRPr lang="en-US" sz="4000" dirty="0">
              <a:effectLst>
                <a:outerShdw blurRad="38100" dist="38100" dir="2700000" algn="tl">
                  <a:srgbClr val="FFFFFF"/>
                </a:outerShdw>
              </a:effectLst>
            </a:endParaRPr>
          </a:p>
          <a:p>
            <a:pPr marL="342900" indent="-342900" algn="ctr">
              <a:spcBef>
                <a:spcPct val="50000"/>
              </a:spcBef>
              <a:buFontTx/>
              <a:buAutoNum type="arabicPeriod"/>
              <a:defRPr/>
            </a:pPr>
            <a:r>
              <a:rPr lang="en-US" sz="4000" dirty="0">
                <a:effectLst>
                  <a:outerShdw blurRad="38100" dist="38100" dir="2700000" algn="tl">
                    <a:srgbClr val="FFFFFF"/>
                  </a:outerShdw>
                </a:effectLst>
              </a:rPr>
              <a:t>Gravity</a:t>
            </a:r>
          </a:p>
          <a:p>
            <a:pPr marL="342900" indent="-342900" algn="ctr">
              <a:spcBef>
                <a:spcPct val="50000"/>
              </a:spcBef>
              <a:buFontTx/>
              <a:buAutoNum type="arabicPeriod"/>
              <a:defRPr/>
            </a:pPr>
            <a:r>
              <a:rPr lang="en-US" sz="4000" dirty="0" smtClean="0">
                <a:effectLst>
                  <a:outerShdw blurRad="38100" dist="38100" dir="2700000" algn="tl">
                    <a:srgbClr val="FFFFFF"/>
                  </a:outerShdw>
                </a:effectLst>
              </a:rPr>
              <a:t>Viscosity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awaii Volcanoes National Park">
            <a:hlinkClick r:id="rId3"/>
          </p:cNvPr>
          <p:cNvPicPr>
            <a:picLocks noChangeAspect="1" noChangeArrowheads="1"/>
          </p:cNvPicPr>
          <p:nvPr/>
        </p:nvPicPr>
        <p:blipFill>
          <a:blip r:embed="rId4"/>
          <a:srcRect/>
          <a:stretch>
            <a:fillRect/>
          </a:stretch>
        </p:blipFill>
        <p:spPr bwMode="auto">
          <a:xfrm>
            <a:off x="0" y="76200"/>
            <a:ext cx="9144000" cy="668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DAS_12131998_large"/>
          <p:cNvPicPr>
            <a:picLocks noChangeAspect="1" noChangeArrowheads="1"/>
          </p:cNvPicPr>
          <p:nvPr/>
        </p:nvPicPr>
        <p:blipFill>
          <a:blip r:embed="rId3"/>
          <a:srcRect/>
          <a:stretch>
            <a:fillRect/>
          </a:stretch>
        </p:blipFill>
        <p:spPr bwMode="auto">
          <a:xfrm>
            <a:off x="0" y="569913"/>
            <a:ext cx="9144000" cy="5715000"/>
          </a:xfrm>
          <a:prstGeom prst="rect">
            <a:avLst/>
          </a:prstGeom>
          <a:noFill/>
          <a:ln w="9525">
            <a:noFill/>
            <a:miter lim="800000"/>
            <a:headEnd/>
            <a:tailEnd/>
          </a:ln>
        </p:spPr>
      </p:pic>
      <p:sp>
        <p:nvSpPr>
          <p:cNvPr id="120835" name="Text Box 3"/>
          <p:cNvSpPr txBox="1">
            <a:spLocks noChangeArrowheads="1"/>
          </p:cNvSpPr>
          <p:nvPr/>
        </p:nvSpPr>
        <p:spPr bwMode="auto">
          <a:xfrm>
            <a:off x="0" y="0"/>
            <a:ext cx="9144000" cy="519112"/>
          </a:xfrm>
          <a:prstGeom prst="rect">
            <a:avLst/>
          </a:prstGeom>
          <a:noFill/>
          <a:ln w="38100">
            <a:noFill/>
            <a:miter lim="800000"/>
            <a:headEnd/>
            <a:tailEnd/>
          </a:ln>
        </p:spPr>
        <p:txBody>
          <a:bodyPr>
            <a:spAutoFit/>
          </a:bodyPr>
          <a:lstStyle/>
          <a:p>
            <a:pPr algn="ctr">
              <a:spcBef>
                <a:spcPct val="50000"/>
              </a:spcBef>
            </a:pPr>
            <a:r>
              <a:rPr lang="en-US" dirty="0"/>
              <a:t>Entrail pahoehoe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Described in Caption"/>
          <p:cNvPicPr>
            <a:picLocks noChangeAspect="1" noChangeArrowheads="1"/>
          </p:cNvPicPr>
          <p:nvPr/>
        </p:nvPicPr>
        <p:blipFill>
          <a:blip r:embed="rId3"/>
          <a:srcRect/>
          <a:stretch>
            <a:fillRect/>
          </a:stretch>
        </p:blipFill>
        <p:spPr bwMode="auto">
          <a:xfrm>
            <a:off x="3907631" y="387971"/>
            <a:ext cx="4351338" cy="6078884"/>
          </a:xfrm>
          <a:prstGeom prst="rect">
            <a:avLst/>
          </a:prstGeom>
          <a:noFill/>
        </p:spPr>
      </p:pic>
      <p:sp>
        <p:nvSpPr>
          <p:cNvPr id="3" name="Text Box 3"/>
          <p:cNvSpPr txBox="1">
            <a:spLocks noChangeArrowheads="1"/>
          </p:cNvSpPr>
          <p:nvPr/>
        </p:nvSpPr>
        <p:spPr bwMode="auto">
          <a:xfrm>
            <a:off x="0" y="3167857"/>
            <a:ext cx="3873500" cy="519112"/>
          </a:xfrm>
          <a:prstGeom prst="rect">
            <a:avLst/>
          </a:prstGeom>
          <a:noFill/>
          <a:ln w="38100">
            <a:noFill/>
            <a:miter lim="800000"/>
            <a:headEnd/>
            <a:tailEnd/>
          </a:ln>
        </p:spPr>
        <p:txBody>
          <a:bodyPr wrap="square">
            <a:spAutoFit/>
          </a:bodyPr>
          <a:lstStyle/>
          <a:p>
            <a:pPr algn="ctr">
              <a:spcBef>
                <a:spcPct val="50000"/>
              </a:spcBef>
            </a:pPr>
            <a:r>
              <a:rPr lang="en-US" dirty="0"/>
              <a:t>Entrail pahoehoe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3" descr="Hawaii Volcanoes National Park">
            <a:hlinkClick r:id="rId3"/>
          </p:cNvPr>
          <p:cNvPicPr>
            <a:picLocks noChangeAspect="1" noChangeArrowheads="1"/>
          </p:cNvPicPr>
          <p:nvPr/>
        </p:nvPicPr>
        <p:blipFill>
          <a:blip r:embed="rId4"/>
          <a:srcRect/>
          <a:stretch>
            <a:fillRect/>
          </a:stretch>
        </p:blipFill>
        <p:spPr bwMode="auto">
          <a:xfrm>
            <a:off x="381000" y="0"/>
            <a:ext cx="8458200" cy="6829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3" descr="20050415-4656_CCH_larg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descr="http://alohahawaii.home.att.net/Pahoehoeooze.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6" name="Picture 2" descr="http://alohahawaii.home.att.net/PahoehoeLavaLeak.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30424305-009_large"/>
          <p:cNvPicPr>
            <a:picLocks noChangeAspect="1" noChangeArrowheads="1"/>
          </p:cNvPicPr>
          <p:nvPr/>
        </p:nvPicPr>
        <p:blipFill>
          <a:blip r:embed="rId3"/>
          <a:srcRect/>
          <a:stretch>
            <a:fillRect/>
          </a:stretch>
        </p:blipFill>
        <p:spPr bwMode="auto">
          <a:xfrm>
            <a:off x="3086100" y="-381000"/>
            <a:ext cx="4762500" cy="7620000"/>
          </a:xfrm>
          <a:prstGeom prst="rect">
            <a:avLst/>
          </a:prstGeom>
          <a:noFill/>
          <a:ln w="9525">
            <a:noFill/>
            <a:miter lim="800000"/>
            <a:headEnd/>
            <a:tailEnd/>
          </a:ln>
        </p:spPr>
      </p:pic>
      <p:sp>
        <p:nvSpPr>
          <p:cNvPr id="116739" name="Text Box 3"/>
          <p:cNvSpPr txBox="1">
            <a:spLocks noChangeArrowheads="1"/>
          </p:cNvSpPr>
          <p:nvPr/>
        </p:nvSpPr>
        <p:spPr bwMode="auto">
          <a:xfrm>
            <a:off x="381000" y="2819400"/>
            <a:ext cx="2133600" cy="946150"/>
          </a:xfrm>
          <a:prstGeom prst="rect">
            <a:avLst/>
          </a:prstGeom>
          <a:noFill/>
          <a:ln w="38100">
            <a:noFill/>
            <a:miter lim="800000"/>
            <a:headEnd/>
            <a:tailEnd/>
          </a:ln>
        </p:spPr>
        <p:txBody>
          <a:bodyPr>
            <a:spAutoFit/>
          </a:bodyPr>
          <a:lstStyle/>
          <a:p>
            <a:pPr algn="ctr">
              <a:spcBef>
                <a:spcPct val="50000"/>
              </a:spcBef>
            </a:pPr>
            <a:r>
              <a:rPr lang="en-US" dirty="0"/>
              <a:t>Ropy pahoehoe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descr="Ben Gaddis &gt; Lava at Kalapana&#10;(3/9/08)">
            <a:hlinkClick r:id="rId3"/>
          </p:cNvPr>
          <p:cNvPicPr>
            <a:picLocks noChangeAspect="1" noChangeArrowheads="1"/>
          </p:cNvPicPr>
          <p:nvPr/>
        </p:nvPicPr>
        <p:blipFill>
          <a:blip r:embed="rId4"/>
          <a:srcRect/>
          <a:stretch>
            <a:fillRect/>
          </a:stretch>
        </p:blipFill>
        <p:spPr bwMode="auto">
          <a:xfrm>
            <a:off x="0" y="583324"/>
            <a:ext cx="9179600" cy="5691352"/>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descr="http://www.decadevolcano.com/photos/hawaii/phh0101_18.jpg"/>
          <p:cNvPicPr>
            <a:picLocks noChangeAspect="1" noChangeArrowheads="1"/>
          </p:cNvPicPr>
          <p:nvPr/>
        </p:nvPicPr>
        <p:blipFill>
          <a:blip r:embed="rId3"/>
          <a:srcRect/>
          <a:stretch>
            <a:fillRect/>
          </a:stretch>
        </p:blipFill>
        <p:spPr bwMode="auto">
          <a:xfrm>
            <a:off x="785291" y="744617"/>
            <a:ext cx="7573418" cy="5187791"/>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3" descr="Lava1"/>
          <p:cNvPicPr>
            <a:picLocks noChangeAspect="1" noChangeArrowheads="1"/>
          </p:cNvPicPr>
          <p:nvPr/>
        </p:nvPicPr>
        <p:blipFill>
          <a:blip r:embed="rId3"/>
          <a:srcRect/>
          <a:stretch>
            <a:fillRect/>
          </a:stretch>
        </p:blipFill>
        <p:spPr bwMode="auto">
          <a:xfrm>
            <a:off x="0" y="762000"/>
            <a:ext cx="9144000" cy="6238875"/>
          </a:xfrm>
          <a:prstGeom prst="rect">
            <a:avLst/>
          </a:prstGeom>
          <a:noFill/>
          <a:ln w="9525">
            <a:noFill/>
            <a:miter lim="800000"/>
            <a:headEnd/>
            <a:tailEnd/>
          </a:ln>
        </p:spPr>
      </p:pic>
      <p:sp>
        <p:nvSpPr>
          <p:cNvPr id="16388" name="Text Box 4"/>
          <p:cNvSpPr txBox="1">
            <a:spLocks noChangeArrowheads="1"/>
          </p:cNvSpPr>
          <p:nvPr/>
        </p:nvSpPr>
        <p:spPr bwMode="auto">
          <a:xfrm>
            <a:off x="0" y="0"/>
            <a:ext cx="9144000" cy="6555641"/>
          </a:xfrm>
          <a:prstGeom prst="rect">
            <a:avLst/>
          </a:prstGeom>
          <a:noFill/>
          <a:ln w="9525">
            <a:noFill/>
            <a:miter lim="800000"/>
            <a:headEnd/>
            <a:tailEnd/>
          </a:ln>
          <a:effectLst/>
        </p:spPr>
        <p:txBody>
          <a:bodyPr>
            <a:spAutoFit/>
          </a:bodyPr>
          <a:lstStyle/>
          <a:p>
            <a:pPr marL="342900" indent="-342900">
              <a:spcBef>
                <a:spcPct val="50000"/>
              </a:spcBef>
              <a:defRPr/>
            </a:pPr>
            <a:r>
              <a:rPr lang="en-US" sz="3600" dirty="0">
                <a:solidFill>
                  <a:srgbClr val="FF3300"/>
                </a:solidFill>
                <a:effectLst>
                  <a:outerShdw blurRad="38100" dist="38100" dir="2700000" algn="tl">
                    <a:srgbClr val="FFFFFF"/>
                  </a:outerShdw>
                </a:effectLst>
              </a:rPr>
              <a:t> </a:t>
            </a:r>
            <a:r>
              <a:rPr lang="en-US" sz="4000" dirty="0">
                <a:solidFill>
                  <a:schemeClr val="bg1"/>
                </a:solidFill>
              </a:rPr>
              <a:t>Simple rules</a:t>
            </a:r>
            <a:r>
              <a:rPr lang="en-US" sz="3600" dirty="0">
                <a:solidFill>
                  <a:schemeClr val="bg1"/>
                </a:solidFill>
              </a:rPr>
              <a:t> </a:t>
            </a:r>
            <a:r>
              <a:rPr lang="en-US" sz="4000" dirty="0">
                <a:solidFill>
                  <a:schemeClr val="bg1"/>
                </a:solidFill>
              </a:rPr>
              <a:t>control</a:t>
            </a:r>
            <a:r>
              <a:rPr lang="en-US" sz="3600" dirty="0">
                <a:solidFill>
                  <a:schemeClr val="bg1"/>
                </a:solidFill>
              </a:rPr>
              <a:t> </a:t>
            </a:r>
            <a:r>
              <a:rPr lang="en-US" sz="4000" dirty="0">
                <a:solidFill>
                  <a:schemeClr val="bg1"/>
                </a:solidFill>
              </a:rPr>
              <a:t>lava behavior:</a:t>
            </a:r>
          </a:p>
          <a:p>
            <a:pPr marL="342900" indent="-342900">
              <a:spcBef>
                <a:spcPct val="50000"/>
              </a:spcBef>
              <a:defRPr/>
            </a:pPr>
            <a:endParaRPr lang="en-US" sz="4000" dirty="0">
              <a:solidFill>
                <a:schemeClr val="bg1"/>
              </a:solidFill>
            </a:endParaRPr>
          </a:p>
          <a:p>
            <a:pPr marL="342900" indent="-342900">
              <a:spcBef>
                <a:spcPct val="50000"/>
              </a:spcBef>
              <a:defRPr/>
            </a:pPr>
            <a:endParaRPr lang="en-US" sz="4000" dirty="0">
              <a:effectLst>
                <a:outerShdw blurRad="38100" dist="38100" dir="2700000" algn="tl">
                  <a:srgbClr val="FFFFFF"/>
                </a:outerShdw>
              </a:effectLst>
            </a:endParaRPr>
          </a:p>
          <a:p>
            <a:pPr marL="342900" indent="-342900">
              <a:spcBef>
                <a:spcPct val="50000"/>
              </a:spcBef>
              <a:defRPr/>
            </a:pPr>
            <a:endParaRPr lang="en-US" sz="4000" dirty="0">
              <a:effectLst>
                <a:outerShdw blurRad="38100" dist="38100" dir="2700000" algn="tl">
                  <a:srgbClr val="FFFFFF"/>
                </a:outerShdw>
              </a:effectLst>
            </a:endParaRPr>
          </a:p>
          <a:p>
            <a:pPr marL="342900" indent="-342900" algn="ctr">
              <a:spcBef>
                <a:spcPct val="50000"/>
              </a:spcBef>
              <a:buFontTx/>
              <a:buAutoNum type="arabicPeriod"/>
              <a:defRPr/>
            </a:pPr>
            <a:r>
              <a:rPr lang="en-US" sz="4000" dirty="0" smtClean="0">
                <a:effectLst>
                  <a:outerShdw blurRad="38100" dist="38100" dir="2700000" algn="tl">
                    <a:srgbClr val="FFFFFF"/>
                  </a:outerShdw>
                </a:effectLst>
              </a:rPr>
              <a:t>Gravity </a:t>
            </a:r>
            <a:r>
              <a:rPr lang="en-US" sz="4000" dirty="0" smtClean="0">
                <a:solidFill>
                  <a:srgbClr val="FFC000"/>
                </a:solidFill>
                <a:effectLst>
                  <a:outerShdw blurRad="38100" dist="38100" dir="2700000" algn="tl">
                    <a:srgbClr val="000000">
                      <a:alpha val="43137"/>
                    </a:srgbClr>
                  </a:outerShdw>
                </a:effectLst>
              </a:rPr>
              <a:t>(increases with  slope angle and  lava volume)</a:t>
            </a:r>
            <a:endParaRPr lang="en-US" sz="4000" dirty="0">
              <a:solidFill>
                <a:srgbClr val="FFC000"/>
              </a:solidFill>
              <a:effectLst>
                <a:outerShdw blurRad="38100" dist="38100" dir="2700000" algn="tl">
                  <a:srgbClr val="000000">
                    <a:alpha val="43137"/>
                  </a:srgbClr>
                </a:outerShdw>
              </a:effectLst>
            </a:endParaRPr>
          </a:p>
          <a:p>
            <a:pPr marL="342900" indent="-342900" algn="ctr">
              <a:spcBef>
                <a:spcPct val="50000"/>
              </a:spcBef>
              <a:buFontTx/>
              <a:buAutoNum type="arabicPeriod"/>
              <a:defRPr/>
            </a:pPr>
            <a:r>
              <a:rPr lang="en-US" sz="4000" dirty="0" smtClean="0">
                <a:effectLst>
                  <a:outerShdw blurRad="38100" dist="38100" dir="2700000" algn="tl">
                    <a:srgbClr val="FFFFFF"/>
                  </a:outerShdw>
                </a:effectLst>
              </a:rPr>
              <a:t>Viscosity </a:t>
            </a:r>
            <a:r>
              <a:rPr lang="en-US" sz="4000" dirty="0" smtClean="0">
                <a:solidFill>
                  <a:srgbClr val="FFC000"/>
                </a:solidFill>
                <a:effectLst>
                  <a:outerShdw blurRad="38100" dist="38100" dir="2700000" algn="tl">
                    <a:srgbClr val="000000">
                      <a:alpha val="43137"/>
                    </a:srgbClr>
                  </a:outerShdw>
                </a:effectLst>
              </a:rPr>
              <a:t>(decreases with   Temp,  shear stress,  gas content.)</a:t>
            </a:r>
          </a:p>
        </p:txBody>
      </p:sp>
      <p:cxnSp>
        <p:nvCxnSpPr>
          <p:cNvPr id="7" name="Straight Arrow Connector 6"/>
          <p:cNvCxnSpPr/>
          <p:nvPr/>
        </p:nvCxnSpPr>
        <p:spPr bwMode="auto">
          <a:xfrm rot="5400000" flipH="1" flipV="1">
            <a:off x="6958806" y="5499100"/>
            <a:ext cx="483394" cy="794"/>
          </a:xfrm>
          <a:prstGeom prst="straightConnector1">
            <a:avLst/>
          </a:prstGeom>
          <a:solidFill>
            <a:schemeClr val="accent1"/>
          </a:solidFill>
          <a:ln w="63500" cap="flat" cmpd="sng" algn="ctr">
            <a:solidFill>
              <a:srgbClr val="FF0000"/>
            </a:solidFill>
            <a:prstDash val="solid"/>
            <a:round/>
            <a:headEnd type="none" w="med" len="med"/>
            <a:tailEnd type="triangle" w="med" len="med"/>
          </a:ln>
          <a:effectLst>
            <a:outerShdw blurRad="25400" dist="38100" dir="1200000" algn="tl" rotWithShape="0">
              <a:schemeClr val="bg1">
                <a:alpha val="71000"/>
              </a:schemeClr>
            </a:outerShdw>
          </a:effectLst>
        </p:spPr>
      </p:cxnSp>
      <p:cxnSp>
        <p:nvCxnSpPr>
          <p:cNvPr id="9" name="Straight Arrow Connector 8"/>
          <p:cNvCxnSpPr/>
          <p:nvPr/>
        </p:nvCxnSpPr>
        <p:spPr bwMode="auto">
          <a:xfrm rot="5400000">
            <a:off x="1079500" y="6121400"/>
            <a:ext cx="558800" cy="1588"/>
          </a:xfrm>
          <a:prstGeom prst="straightConnector1">
            <a:avLst/>
          </a:prstGeom>
          <a:solidFill>
            <a:schemeClr val="accent1"/>
          </a:solidFill>
          <a:ln w="63500" cap="flat" cmpd="sng" algn="ctr">
            <a:solidFill>
              <a:srgbClr val="FF0000"/>
            </a:solidFill>
            <a:prstDash val="solid"/>
            <a:round/>
            <a:headEnd type="none" w="med" len="med"/>
            <a:tailEnd type="triangle" w="med" len="med"/>
          </a:ln>
          <a:effectLst>
            <a:outerShdw blurRad="25400" dist="38100" dir="1200000" algn="tl" rotWithShape="0">
              <a:schemeClr val="bg1">
                <a:alpha val="71000"/>
              </a:schemeClr>
            </a:outerShdw>
          </a:effectLst>
        </p:spPr>
      </p:cxnSp>
      <p:cxnSp>
        <p:nvCxnSpPr>
          <p:cNvPr id="13" name="Straight Arrow Connector 12"/>
          <p:cNvCxnSpPr/>
          <p:nvPr/>
        </p:nvCxnSpPr>
        <p:spPr bwMode="auto">
          <a:xfrm rot="5400000" flipH="1" flipV="1">
            <a:off x="4533106" y="6121400"/>
            <a:ext cx="483394" cy="794"/>
          </a:xfrm>
          <a:prstGeom prst="straightConnector1">
            <a:avLst/>
          </a:prstGeom>
          <a:solidFill>
            <a:schemeClr val="accent1"/>
          </a:solidFill>
          <a:ln w="63500" cap="flat" cmpd="sng" algn="ctr">
            <a:solidFill>
              <a:srgbClr val="FF0000"/>
            </a:solidFill>
            <a:prstDash val="solid"/>
            <a:round/>
            <a:headEnd type="none" w="med" len="med"/>
            <a:tailEnd type="triangle" w="med" len="med"/>
          </a:ln>
          <a:effectLst>
            <a:outerShdw blurRad="25400" dist="38100" dir="1200000" algn="tl" rotWithShape="0">
              <a:schemeClr val="bg1">
                <a:alpha val="71000"/>
              </a:schemeClr>
            </a:outerShdw>
          </a:effectLst>
        </p:spPr>
      </p:cxnSp>
      <p:cxnSp>
        <p:nvCxnSpPr>
          <p:cNvPr id="14" name="Straight Arrow Connector 13"/>
          <p:cNvCxnSpPr/>
          <p:nvPr/>
        </p:nvCxnSpPr>
        <p:spPr bwMode="auto">
          <a:xfrm rot="5400000" flipH="1" flipV="1">
            <a:off x="6730206" y="3962400"/>
            <a:ext cx="483394" cy="794"/>
          </a:xfrm>
          <a:prstGeom prst="straightConnector1">
            <a:avLst/>
          </a:prstGeom>
          <a:solidFill>
            <a:schemeClr val="accent1"/>
          </a:solidFill>
          <a:ln w="63500" cap="flat" cmpd="sng" algn="ctr">
            <a:solidFill>
              <a:srgbClr val="FF0000"/>
            </a:solidFill>
            <a:prstDash val="solid"/>
            <a:round/>
            <a:headEnd type="none" w="med" len="med"/>
            <a:tailEnd type="triangle" w="med" len="med"/>
          </a:ln>
          <a:effectLst>
            <a:outerShdw blurRad="25400" dist="38100" dir="1200000" algn="tl" rotWithShape="0">
              <a:schemeClr val="bg1">
                <a:alpha val="71000"/>
              </a:schemeClr>
            </a:outerShdw>
          </a:effectLst>
        </p:spPr>
      </p:cxnSp>
      <p:cxnSp>
        <p:nvCxnSpPr>
          <p:cNvPr id="15" name="Straight Arrow Connector 14"/>
          <p:cNvCxnSpPr/>
          <p:nvPr/>
        </p:nvCxnSpPr>
        <p:spPr bwMode="auto">
          <a:xfrm rot="5400000" flipH="1" flipV="1">
            <a:off x="4190206" y="4584700"/>
            <a:ext cx="483394" cy="794"/>
          </a:xfrm>
          <a:prstGeom prst="straightConnector1">
            <a:avLst/>
          </a:prstGeom>
          <a:solidFill>
            <a:schemeClr val="accent1"/>
          </a:solidFill>
          <a:ln w="63500" cap="flat" cmpd="sng" algn="ctr">
            <a:solidFill>
              <a:srgbClr val="FF0000"/>
            </a:solidFill>
            <a:prstDash val="solid"/>
            <a:round/>
            <a:headEnd type="none" w="med" len="med"/>
            <a:tailEnd type="triangle" w="med" len="med"/>
          </a:ln>
          <a:effectLst>
            <a:outerShdw blurRad="25400" dist="38100" dir="1200000" algn="tl" rotWithShape="0">
              <a:schemeClr val="bg1">
                <a:alpha val="71000"/>
              </a:schemeClr>
            </a:outerShdw>
          </a:effectLst>
        </p:spPr>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pahcoil_large"/>
          <p:cNvPicPr>
            <a:picLocks noChangeAspect="1" noChangeArrowheads="1"/>
          </p:cNvPicPr>
          <p:nvPr/>
        </p:nvPicPr>
        <p:blipFill>
          <a:blip r:embed="rId3"/>
          <a:srcRect/>
          <a:stretch>
            <a:fillRect/>
          </a:stretch>
        </p:blipFill>
        <p:spPr bwMode="auto">
          <a:xfrm>
            <a:off x="762000" y="1047750"/>
            <a:ext cx="7620000" cy="4762500"/>
          </a:xfrm>
          <a:prstGeom prst="rect">
            <a:avLst/>
          </a:prstGeom>
          <a:noFill/>
          <a:ln w="9525">
            <a:noFill/>
            <a:miter lim="800000"/>
            <a:headEnd/>
            <a:tailEnd/>
          </a:ln>
        </p:spPr>
      </p:pic>
      <p:sp>
        <p:nvSpPr>
          <p:cNvPr id="123907" name="Text Box 3"/>
          <p:cNvSpPr txBox="1">
            <a:spLocks noChangeArrowheads="1"/>
          </p:cNvSpPr>
          <p:nvPr/>
        </p:nvSpPr>
        <p:spPr bwMode="auto">
          <a:xfrm>
            <a:off x="0" y="469900"/>
            <a:ext cx="9144000" cy="519113"/>
          </a:xfrm>
          <a:prstGeom prst="rect">
            <a:avLst/>
          </a:prstGeom>
          <a:noFill/>
          <a:ln w="38100">
            <a:noFill/>
            <a:miter lim="800000"/>
            <a:headEnd/>
            <a:tailEnd/>
          </a:ln>
        </p:spPr>
        <p:txBody>
          <a:bodyPr>
            <a:spAutoFit/>
          </a:bodyPr>
          <a:lstStyle/>
          <a:p>
            <a:pPr algn="ctr">
              <a:spcBef>
                <a:spcPct val="50000"/>
              </a:spcBef>
            </a:pPr>
            <a:r>
              <a:rPr lang="en-US" dirty="0"/>
              <a:t>Lava coil on pahoehoe flow</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tumulus1_large"/>
          <p:cNvPicPr>
            <a:picLocks noChangeAspect="1" noChangeArrowheads="1"/>
          </p:cNvPicPr>
          <p:nvPr/>
        </p:nvPicPr>
        <p:blipFill>
          <a:blip r:embed="rId3"/>
          <a:srcRect/>
          <a:stretch>
            <a:fillRect/>
          </a:stretch>
        </p:blipFill>
        <p:spPr bwMode="auto">
          <a:xfrm>
            <a:off x="0" y="569913"/>
            <a:ext cx="9144000" cy="5715000"/>
          </a:xfrm>
          <a:prstGeom prst="rect">
            <a:avLst/>
          </a:prstGeom>
          <a:noFill/>
          <a:ln w="9525">
            <a:noFill/>
            <a:miter lim="800000"/>
            <a:headEnd/>
            <a:tailEnd/>
          </a:ln>
        </p:spPr>
      </p:pic>
      <p:sp>
        <p:nvSpPr>
          <p:cNvPr id="118787" name="Text Box 3"/>
          <p:cNvSpPr txBox="1">
            <a:spLocks noChangeArrowheads="1"/>
          </p:cNvSpPr>
          <p:nvPr/>
        </p:nvSpPr>
        <p:spPr bwMode="auto">
          <a:xfrm>
            <a:off x="0" y="0"/>
            <a:ext cx="9144000" cy="519112"/>
          </a:xfrm>
          <a:prstGeom prst="rect">
            <a:avLst/>
          </a:prstGeom>
          <a:noFill/>
          <a:ln w="38100">
            <a:noFill/>
            <a:miter lim="800000"/>
            <a:headEnd/>
            <a:tailEnd/>
          </a:ln>
        </p:spPr>
        <p:txBody>
          <a:bodyPr>
            <a:spAutoFit/>
          </a:bodyPr>
          <a:lstStyle/>
          <a:p>
            <a:pPr algn="ctr">
              <a:spcBef>
                <a:spcPct val="50000"/>
              </a:spcBef>
            </a:pPr>
            <a:r>
              <a:rPr lang="en-US" dirty="0"/>
              <a:t>Tumulus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5" descr="lava01"/>
          <p:cNvPicPr>
            <a:picLocks noChangeAspect="1" noChangeArrowheads="1"/>
          </p:cNvPicPr>
          <p:nvPr/>
        </p:nvPicPr>
        <p:blipFill>
          <a:blip r:embed="rId3"/>
          <a:srcRect/>
          <a:stretch>
            <a:fillRect/>
          </a:stretch>
        </p:blipFill>
        <p:spPr bwMode="auto">
          <a:xfrm>
            <a:off x="0" y="0"/>
            <a:ext cx="10363200" cy="7124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http://www-odp.tamu.edu/publications/183_SR/012/images/12_f01.gif"/>
          <p:cNvPicPr>
            <a:picLocks noChangeAspect="1" noChangeArrowheads="1"/>
          </p:cNvPicPr>
          <p:nvPr/>
        </p:nvPicPr>
        <p:blipFill>
          <a:blip r:embed="rId3"/>
          <a:srcRect/>
          <a:stretch>
            <a:fillRect/>
          </a:stretch>
        </p:blipFill>
        <p:spPr bwMode="auto">
          <a:xfrm>
            <a:off x="0" y="1038225"/>
            <a:ext cx="5800725" cy="5819775"/>
          </a:xfrm>
          <a:prstGeom prst="rect">
            <a:avLst/>
          </a:prstGeom>
          <a:noFill/>
        </p:spPr>
      </p:pic>
      <p:sp>
        <p:nvSpPr>
          <p:cNvPr id="5" name="TextBox 4"/>
          <p:cNvSpPr txBox="1"/>
          <p:nvPr/>
        </p:nvSpPr>
        <p:spPr>
          <a:xfrm rot="2774470">
            <a:off x="2095500" y="4000500"/>
            <a:ext cx="901700" cy="523220"/>
          </a:xfrm>
          <a:prstGeom prst="rect">
            <a:avLst/>
          </a:prstGeom>
          <a:noFill/>
        </p:spPr>
        <p:txBody>
          <a:bodyPr wrap="square" rtlCol="0">
            <a:spAutoFit/>
          </a:bodyPr>
          <a:lstStyle/>
          <a:p>
            <a:pPr algn="ctr"/>
            <a:r>
              <a:rPr lang="en-US" dirty="0" smtClean="0">
                <a:solidFill>
                  <a:schemeClr val="tx1"/>
                </a:solidFill>
                <a:effectLst>
                  <a:outerShdw blurRad="38100" dist="38100" dir="2700000" algn="tl">
                    <a:srgbClr val="000000">
                      <a:alpha val="43137"/>
                    </a:srgbClr>
                  </a:outerShdw>
                </a:effectLst>
              </a:rPr>
              <a:t>aa</a:t>
            </a:r>
          </a:p>
        </p:txBody>
      </p:sp>
      <p:sp>
        <p:nvSpPr>
          <p:cNvPr id="6" name="Text Box 3"/>
          <p:cNvSpPr txBox="1">
            <a:spLocks noChangeArrowheads="1"/>
          </p:cNvSpPr>
          <p:nvPr/>
        </p:nvSpPr>
        <p:spPr bwMode="auto">
          <a:xfrm rot="2699577">
            <a:off x="322540" y="5060306"/>
            <a:ext cx="2470306" cy="519113"/>
          </a:xfrm>
          <a:prstGeom prst="rect">
            <a:avLst/>
          </a:prstGeom>
          <a:noFill/>
          <a:ln w="38100">
            <a:noFill/>
            <a:miter lim="800000"/>
            <a:headEnd/>
            <a:tailEnd/>
          </a:ln>
        </p:spPr>
        <p:txBody>
          <a:bodyPr wrap="square">
            <a:spAutoFit/>
          </a:bodyPr>
          <a:lstStyle/>
          <a:p>
            <a:pPr algn="ctr">
              <a:spcBef>
                <a:spcPct val="50000"/>
              </a:spcBef>
            </a:pPr>
            <a:r>
              <a:rPr lang="en-US" dirty="0" smtClean="0">
                <a:solidFill>
                  <a:schemeClr val="tx1"/>
                </a:solidFill>
                <a:effectLst>
                  <a:outerShdw blurRad="38100" dist="38100" dir="2700000" algn="tl">
                    <a:srgbClr val="000000">
                      <a:alpha val="43137"/>
                    </a:srgbClr>
                  </a:outerShdw>
                </a:effectLst>
              </a:rPr>
              <a:t>pahoehoe</a:t>
            </a:r>
            <a:endParaRPr lang="en-US" dirty="0">
              <a:solidFill>
                <a:schemeClr val="tx1"/>
              </a:solidFill>
              <a:effectLst>
                <a:outerShdw blurRad="38100" dist="38100" dir="2700000" algn="tl">
                  <a:srgbClr val="000000">
                    <a:alpha val="43137"/>
                  </a:srgbClr>
                </a:outerShdw>
              </a:effectLst>
            </a:endParaRPr>
          </a:p>
        </p:txBody>
      </p:sp>
      <p:pic>
        <p:nvPicPr>
          <p:cNvPr id="7" name="Picture 2" descr="http://www.uhh.hawaii.edu/~kenhon/GEOL205/flows/spiney.jpg"/>
          <p:cNvPicPr>
            <a:picLocks noChangeAspect="1" noChangeArrowheads="1"/>
          </p:cNvPicPr>
          <p:nvPr/>
        </p:nvPicPr>
        <p:blipFill>
          <a:blip r:embed="rId4"/>
          <a:srcRect/>
          <a:stretch>
            <a:fillRect/>
          </a:stretch>
        </p:blipFill>
        <p:spPr bwMode="auto">
          <a:xfrm>
            <a:off x="3403600" y="512366"/>
            <a:ext cx="5070444" cy="3405648"/>
          </a:xfrm>
          <a:prstGeom prst="rect">
            <a:avLst/>
          </a:prstGeom>
          <a:noFill/>
          <a:effectLst>
            <a:outerShdw blurRad="50800" dist="76200" dir="2700000" algn="tl" rotWithShape="0">
              <a:prstClr val="black">
                <a:alpha val="40000"/>
              </a:prstClr>
            </a:outerShdw>
          </a:effectLst>
        </p:spPr>
      </p:pic>
      <p:sp>
        <p:nvSpPr>
          <p:cNvPr id="8" name="Text Box 3"/>
          <p:cNvSpPr txBox="1">
            <a:spLocks noChangeArrowheads="1"/>
          </p:cNvSpPr>
          <p:nvPr/>
        </p:nvSpPr>
        <p:spPr bwMode="auto">
          <a:xfrm>
            <a:off x="3429000" y="533400"/>
            <a:ext cx="1765300" cy="830997"/>
          </a:xfrm>
          <a:prstGeom prst="rect">
            <a:avLst/>
          </a:prstGeom>
          <a:noFill/>
          <a:ln w="38100">
            <a:noFill/>
            <a:miter lim="800000"/>
            <a:headEnd/>
            <a:tailEnd/>
          </a:ln>
        </p:spPr>
        <p:txBody>
          <a:bodyPr wrap="square">
            <a:spAutoFit/>
          </a:bodyPr>
          <a:lstStyle/>
          <a:p>
            <a:pPr algn="ctr">
              <a:spcBef>
                <a:spcPct val="50000"/>
              </a:spcBef>
            </a:pPr>
            <a:r>
              <a:rPr lang="en-US" sz="2400" dirty="0" smtClean="0">
                <a:solidFill>
                  <a:schemeClr val="bg1"/>
                </a:solidFill>
                <a:effectLst>
                  <a:outerShdw blurRad="38100" dist="38100" dir="2700000" algn="tl">
                    <a:srgbClr val="000000">
                      <a:alpha val="43137"/>
                    </a:srgbClr>
                  </a:outerShdw>
                </a:effectLst>
              </a:rPr>
              <a:t>Spiney pahoehoe</a:t>
            </a:r>
            <a:endParaRPr lang="en-US" sz="2400" dirty="0">
              <a:solidFill>
                <a:schemeClr val="bg1"/>
              </a:solidFill>
              <a:effectLst>
                <a:outerShdw blurRad="38100" dist="38100" dir="2700000" algn="tl">
                  <a:srgbClr val="000000">
                    <a:alpha val="43137"/>
                  </a:srgbClr>
                </a:outerShdw>
              </a:effectLst>
            </a:endParaRPr>
          </a:p>
        </p:txBody>
      </p:sp>
      <p:sp>
        <p:nvSpPr>
          <p:cNvPr id="13" name="Oval 12"/>
          <p:cNvSpPr/>
          <p:nvPr/>
        </p:nvSpPr>
        <p:spPr>
          <a:xfrm>
            <a:off x="3975100" y="6019800"/>
            <a:ext cx="1422400" cy="457200"/>
          </a:xfrm>
          <a:prstGeom prst="ellipse">
            <a:avLst/>
          </a:prstGeom>
        </p:spPr>
        <p:txBody>
          <a:bodyPr wrap="square" rtlCol="0" anchor="ctr">
            <a:spAutoFit/>
          </a:bodyPr>
          <a:lstStyle/>
          <a:p>
            <a:pPr algn="ctr"/>
            <a:endParaRPr lang="en-US" dirty="0" smtClean="0">
              <a:solidFill>
                <a:schemeClr val="bg1"/>
              </a:solidFill>
              <a:effectLst>
                <a:outerShdw blurRad="38100" dist="38100" dir="2700000" algn="tl">
                  <a:srgbClr val="000000">
                    <a:alpha val="43137"/>
                  </a:srgbClr>
                </a:outerShdw>
              </a:effectLst>
            </a:endParaRPr>
          </a:p>
        </p:txBody>
      </p:sp>
      <p:sp>
        <p:nvSpPr>
          <p:cNvPr id="14" name="Oval 13"/>
          <p:cNvSpPr/>
          <p:nvPr/>
        </p:nvSpPr>
        <p:spPr>
          <a:xfrm>
            <a:off x="3836893" y="5871882"/>
            <a:ext cx="1812663" cy="640080"/>
          </a:xfrm>
          <a:prstGeom prst="ellipse">
            <a:avLst/>
          </a:prstGeom>
          <a:solidFill>
            <a:srgbClr val="FF0000">
              <a:alpha val="60000"/>
            </a:srgbClr>
          </a:solidFill>
        </p:spPr>
        <p:txBody>
          <a:bodyPr wrap="square" rtlCol="0" anchor="ctr">
            <a:spAutoFit/>
          </a:bodyPr>
          <a:lstStyle/>
          <a:p>
            <a:pPr algn="ctr"/>
            <a:endParaRPr lang="en-US" dirty="0" smtClean="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chaos3.bmp"/>
          <p:cNvPicPr>
            <a:picLocks noChangeAspect="1"/>
          </p:cNvPicPr>
          <p:nvPr/>
        </p:nvPicPr>
        <p:blipFill>
          <a:blip r:embed="rId3"/>
          <a:stretch>
            <a:fillRect/>
          </a:stretch>
        </p:blipFill>
        <p:spPr>
          <a:xfrm>
            <a:off x="-1" y="0"/>
            <a:ext cx="9144000" cy="6858000"/>
          </a:xfrm>
          <a:prstGeom prst="rect">
            <a:avLst/>
          </a:prstGeom>
        </p:spPr>
      </p:pic>
      <p:sp>
        <p:nvSpPr>
          <p:cNvPr id="129027" name="Text Box 5"/>
          <p:cNvSpPr txBox="1">
            <a:spLocks noChangeArrowheads="1"/>
          </p:cNvSpPr>
          <p:nvPr/>
        </p:nvSpPr>
        <p:spPr bwMode="auto">
          <a:xfrm>
            <a:off x="1257300" y="2070100"/>
            <a:ext cx="2413000" cy="646331"/>
          </a:xfrm>
          <a:prstGeom prst="rect">
            <a:avLst/>
          </a:prstGeom>
          <a:noFill/>
          <a:ln w="38100">
            <a:noFill/>
            <a:miter lim="800000"/>
            <a:headEnd/>
            <a:tailEnd/>
          </a:ln>
        </p:spPr>
        <p:txBody>
          <a:bodyPr wrap="square">
            <a:spAutoFit/>
          </a:bodyPr>
          <a:lstStyle/>
          <a:p>
            <a:pPr algn="ctr">
              <a:spcBef>
                <a:spcPct val="50000"/>
              </a:spcBef>
            </a:pPr>
            <a:r>
              <a:rPr lang="en-US" sz="3600" dirty="0">
                <a:solidFill>
                  <a:schemeClr val="bg1"/>
                </a:solidFill>
              </a:rPr>
              <a:t>aa</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aa_large"/>
          <p:cNvPicPr>
            <a:picLocks noChangeAspect="1" noChangeArrowheads="1"/>
          </p:cNvPicPr>
          <p:nvPr/>
        </p:nvPicPr>
        <p:blipFill>
          <a:blip r:embed="rId3"/>
          <a:srcRect/>
          <a:stretch>
            <a:fillRect/>
          </a:stretch>
        </p:blipFill>
        <p:spPr bwMode="auto">
          <a:xfrm>
            <a:off x="0" y="609600"/>
            <a:ext cx="9144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2553003_L"/>
          <p:cNvPicPr>
            <a:picLocks noChangeAspect="1" noChangeArrowheads="1"/>
          </p:cNvPicPr>
          <p:nvPr/>
        </p:nvPicPr>
        <p:blipFill>
          <a:blip r:embed="rId3"/>
          <a:srcRect/>
          <a:stretch>
            <a:fillRect/>
          </a:stretch>
        </p:blipFill>
        <p:spPr bwMode="auto">
          <a:xfrm>
            <a:off x="0" y="569913"/>
            <a:ext cx="9144000" cy="5715000"/>
          </a:xfrm>
          <a:prstGeom prst="rect">
            <a:avLst/>
          </a:prstGeom>
          <a:noFill/>
          <a:ln w="9525">
            <a:noFill/>
            <a:miter lim="800000"/>
            <a:headEnd/>
            <a:tailEnd/>
          </a:ln>
        </p:spPr>
      </p:pic>
      <p:sp>
        <p:nvSpPr>
          <p:cNvPr id="57347" name="Text Box 3"/>
          <p:cNvSpPr txBox="1">
            <a:spLocks noChangeArrowheads="1"/>
          </p:cNvSpPr>
          <p:nvPr/>
        </p:nvSpPr>
        <p:spPr bwMode="auto">
          <a:xfrm>
            <a:off x="0" y="50800"/>
            <a:ext cx="9144000" cy="461665"/>
          </a:xfrm>
          <a:prstGeom prst="rect">
            <a:avLst/>
          </a:prstGeom>
          <a:noFill/>
          <a:ln w="38100">
            <a:noFill/>
            <a:miter lim="800000"/>
            <a:headEnd/>
            <a:tailEnd/>
          </a:ln>
        </p:spPr>
        <p:txBody>
          <a:bodyPr>
            <a:spAutoFit/>
          </a:bodyPr>
          <a:lstStyle/>
          <a:p>
            <a:pPr algn="ctr">
              <a:spcBef>
                <a:spcPct val="50000"/>
              </a:spcBef>
            </a:pPr>
            <a:r>
              <a:rPr lang="en-US" sz="2400" dirty="0" err="1"/>
              <a:t>A’a</a:t>
            </a:r>
            <a:r>
              <a:rPr lang="en-US" sz="2400" dirty="0"/>
              <a:t> flow from Pu’u O’o in Royal Gardens subdivision 7/2/83</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3" descr="Hawaii Volcanoes National Park">
            <a:hlinkClick r:id="rId3"/>
          </p:cNvPr>
          <p:cNvPicPr>
            <a:picLocks noChangeAspect="1" noChangeArrowheads="1"/>
          </p:cNvPicPr>
          <p:nvPr/>
        </p:nvPicPr>
        <p:blipFill>
          <a:blip r:embed="rId4"/>
          <a:srcRect/>
          <a:stretch>
            <a:fillRect/>
          </a:stretch>
        </p:blipFill>
        <p:spPr bwMode="auto">
          <a:xfrm>
            <a:off x="152400" y="7938"/>
            <a:ext cx="8839200" cy="6850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equipmentimages.net/image/equipment/caterpillar/b_d9gp_13.jpg"/>
          <p:cNvPicPr>
            <a:picLocks noChangeAspect="1" noChangeArrowheads="1"/>
          </p:cNvPicPr>
          <p:nvPr/>
        </p:nvPicPr>
        <p:blipFill>
          <a:blip r:embed="rId3"/>
          <a:srcRect b="6865"/>
          <a:stretch>
            <a:fillRect/>
          </a:stretch>
        </p:blipFill>
        <p:spPr bwMode="auto">
          <a:xfrm>
            <a:off x="0" y="2908737"/>
            <a:ext cx="4579568" cy="3208284"/>
          </a:xfrm>
          <a:prstGeom prst="rect">
            <a:avLst/>
          </a:prstGeom>
          <a:noFill/>
        </p:spPr>
      </p:pic>
      <p:pic>
        <p:nvPicPr>
          <p:cNvPr id="133122" name="Picture 8" descr="f14"/>
          <p:cNvPicPr>
            <a:picLocks noChangeAspect="1" noChangeArrowheads="1"/>
          </p:cNvPicPr>
          <p:nvPr/>
        </p:nvPicPr>
        <p:blipFill>
          <a:blip r:embed="rId4"/>
          <a:srcRect/>
          <a:stretch>
            <a:fillRect/>
          </a:stretch>
        </p:blipFill>
        <p:spPr bwMode="auto">
          <a:xfrm>
            <a:off x="-1" y="717846"/>
            <a:ext cx="4572001" cy="2276783"/>
          </a:xfrm>
          <a:prstGeom prst="rect">
            <a:avLst/>
          </a:prstGeom>
          <a:noFill/>
          <a:ln w="9525">
            <a:noFill/>
            <a:miter lim="800000"/>
            <a:headEnd/>
            <a:tailEnd/>
          </a:ln>
        </p:spPr>
      </p:pic>
      <p:pic>
        <p:nvPicPr>
          <p:cNvPr id="133123" name="Picture 10" descr="7_25_aa"/>
          <p:cNvPicPr>
            <a:picLocks noChangeAspect="1" noChangeArrowheads="1"/>
          </p:cNvPicPr>
          <p:nvPr/>
        </p:nvPicPr>
        <p:blipFill>
          <a:blip r:embed="rId5"/>
          <a:srcRect/>
          <a:stretch>
            <a:fillRect/>
          </a:stretch>
        </p:blipFill>
        <p:spPr bwMode="auto">
          <a:xfrm>
            <a:off x="4572000" y="736972"/>
            <a:ext cx="4572000" cy="53840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3" descr="f14"/>
          <p:cNvPicPr>
            <a:picLocks noChangeAspect="1" noChangeArrowheads="1"/>
          </p:cNvPicPr>
          <p:nvPr/>
        </p:nvPicPr>
        <p:blipFill>
          <a:blip r:embed="rId3"/>
          <a:srcRect/>
          <a:stretch>
            <a:fillRect/>
          </a:stretch>
        </p:blipFill>
        <p:spPr bwMode="auto">
          <a:xfrm>
            <a:off x="2047875" y="3465513"/>
            <a:ext cx="5191125" cy="3392487"/>
          </a:xfrm>
          <a:prstGeom prst="rect">
            <a:avLst/>
          </a:prstGeom>
          <a:noFill/>
          <a:ln w="9525">
            <a:noFill/>
            <a:miter lim="800000"/>
            <a:headEnd/>
            <a:tailEnd/>
          </a:ln>
        </p:spPr>
      </p:pic>
      <p:pic>
        <p:nvPicPr>
          <p:cNvPr id="134147" name="Picture 4" descr="aa_90"/>
          <p:cNvPicPr>
            <a:picLocks noChangeAspect="1" noChangeArrowheads="1"/>
          </p:cNvPicPr>
          <p:nvPr/>
        </p:nvPicPr>
        <p:blipFill>
          <a:blip r:embed="rId4"/>
          <a:srcRect/>
          <a:stretch>
            <a:fillRect/>
          </a:stretch>
        </p:blipFill>
        <p:spPr bwMode="auto">
          <a:xfrm>
            <a:off x="1905000" y="0"/>
            <a:ext cx="5502275" cy="339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awaii Volcanoes National Park">
            <a:hlinkClick r:id="rId3"/>
          </p:cNvPr>
          <p:cNvPicPr>
            <a:picLocks noChangeAspect="1" noChangeArrowheads="1"/>
          </p:cNvPicPr>
          <p:nvPr/>
        </p:nvPicPr>
        <p:blipFill>
          <a:blip r:embed="rId4"/>
          <a:srcRect/>
          <a:stretch>
            <a:fillRect/>
          </a:stretch>
        </p:blipFill>
        <p:spPr bwMode="auto">
          <a:xfrm>
            <a:off x="762000" y="685800"/>
            <a:ext cx="7620000" cy="5876925"/>
          </a:xfrm>
          <a:prstGeom prst="rect">
            <a:avLst/>
          </a:prstGeom>
          <a:noFill/>
          <a:ln w="9525">
            <a:noFill/>
            <a:miter lim="800000"/>
            <a:headEnd/>
            <a:tailEnd/>
          </a:ln>
        </p:spPr>
      </p:pic>
      <p:sp>
        <p:nvSpPr>
          <p:cNvPr id="109571" name="Text Box 3"/>
          <p:cNvSpPr txBox="1">
            <a:spLocks noChangeArrowheads="1"/>
          </p:cNvSpPr>
          <p:nvPr/>
        </p:nvSpPr>
        <p:spPr bwMode="auto">
          <a:xfrm>
            <a:off x="0" y="0"/>
            <a:ext cx="9144000" cy="579438"/>
          </a:xfrm>
          <a:prstGeom prst="rect">
            <a:avLst/>
          </a:prstGeom>
          <a:noFill/>
          <a:ln w="9525">
            <a:noFill/>
            <a:miter lim="800000"/>
            <a:headEnd/>
            <a:tailEnd/>
          </a:ln>
        </p:spPr>
        <p:txBody>
          <a:bodyPr>
            <a:spAutoFit/>
          </a:bodyPr>
          <a:lstStyle/>
          <a:p>
            <a:pPr algn="ctr">
              <a:spcBef>
                <a:spcPct val="50000"/>
              </a:spcBef>
            </a:pPr>
            <a:r>
              <a:rPr lang="en-US" sz="3200" b="0">
                <a:solidFill>
                  <a:schemeClr val="bg1"/>
                </a:solidFill>
              </a:rPr>
              <a:t>Results become new initial conditions. </a:t>
            </a:r>
          </a:p>
        </p:txBody>
      </p:sp>
      <p:sp>
        <p:nvSpPr>
          <p:cNvPr id="109572" name="Line 5"/>
          <p:cNvSpPr>
            <a:spLocks noChangeShapeType="1"/>
          </p:cNvSpPr>
          <p:nvPr/>
        </p:nvSpPr>
        <p:spPr bwMode="auto">
          <a:xfrm flipH="1" flipV="1">
            <a:off x="5562600" y="5181600"/>
            <a:ext cx="304800" cy="228600"/>
          </a:xfrm>
          <a:prstGeom prst="line">
            <a:avLst/>
          </a:prstGeom>
          <a:noFill/>
          <a:ln w="38100">
            <a:solidFill>
              <a:schemeClr val="bg1"/>
            </a:solidFill>
            <a:round/>
            <a:headEnd/>
            <a:tailEnd type="triangle" w="med" len="med"/>
          </a:ln>
        </p:spPr>
        <p:txBody>
          <a:bodyPr/>
          <a:lstStyle/>
          <a:p>
            <a:endParaRPr lang="en-US"/>
          </a:p>
        </p:txBody>
      </p:sp>
      <p:sp>
        <p:nvSpPr>
          <p:cNvPr id="109573" name="Text Box 6"/>
          <p:cNvSpPr txBox="1">
            <a:spLocks noChangeArrowheads="1"/>
          </p:cNvSpPr>
          <p:nvPr/>
        </p:nvSpPr>
        <p:spPr bwMode="auto">
          <a:xfrm>
            <a:off x="5486400" y="5334000"/>
            <a:ext cx="1752600" cy="519113"/>
          </a:xfrm>
          <a:prstGeom prst="rect">
            <a:avLst/>
          </a:prstGeom>
          <a:noFill/>
          <a:ln w="9525">
            <a:noFill/>
            <a:miter lim="800000"/>
            <a:headEnd/>
            <a:tailEnd/>
          </a:ln>
        </p:spPr>
        <p:txBody>
          <a:bodyPr>
            <a:spAutoFit/>
          </a:bodyPr>
          <a:lstStyle/>
          <a:p>
            <a:pPr>
              <a:spcBef>
                <a:spcPct val="50000"/>
              </a:spcBef>
            </a:pPr>
            <a:r>
              <a:rPr lang="en-US">
                <a:solidFill>
                  <a:schemeClr val="bg1"/>
                </a:solidFill>
              </a:rPr>
              <a:t>feedback</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http://mail.colonial.net/~hkaiter/earth_science_images/lava-river-2.jpg"/>
          <p:cNvPicPr>
            <a:picLocks noChangeAspect="1" noChangeArrowheads="1"/>
          </p:cNvPicPr>
          <p:nvPr/>
        </p:nvPicPr>
        <p:blipFill>
          <a:blip r:embed="rId3"/>
          <a:srcRect/>
          <a:stretch>
            <a:fillRect/>
          </a:stretch>
        </p:blipFill>
        <p:spPr bwMode="auto">
          <a:xfrm>
            <a:off x="1729444" y="700147"/>
            <a:ext cx="5685111" cy="5457706"/>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3" descr="slide_30"/>
          <p:cNvPicPr>
            <a:picLocks noChangeAspect="1" noChangeArrowheads="1"/>
          </p:cNvPicPr>
          <p:nvPr/>
        </p:nvPicPr>
        <p:blipFill>
          <a:blip r:embed="rId3"/>
          <a:srcRect/>
          <a:stretch>
            <a:fillRect/>
          </a:stretch>
        </p:blipFill>
        <p:spPr bwMode="auto">
          <a:xfrm>
            <a:off x="838200" y="1231900"/>
            <a:ext cx="7543800" cy="433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odp.tamu.edu/publications/183_SR/012/images/12_f01.gif"/>
          <p:cNvPicPr>
            <a:picLocks noChangeAspect="1" noChangeArrowheads="1"/>
          </p:cNvPicPr>
          <p:nvPr/>
        </p:nvPicPr>
        <p:blipFill>
          <a:blip r:embed="rId3"/>
          <a:srcRect/>
          <a:stretch>
            <a:fillRect/>
          </a:stretch>
        </p:blipFill>
        <p:spPr bwMode="auto">
          <a:xfrm>
            <a:off x="3535894" y="614148"/>
            <a:ext cx="3494799" cy="3506277"/>
          </a:xfrm>
          <a:prstGeom prst="rect">
            <a:avLst/>
          </a:prstGeom>
          <a:noFill/>
        </p:spPr>
      </p:pic>
      <p:pic>
        <p:nvPicPr>
          <p:cNvPr id="3" name="Picture 2" descr="pahoehoe_large"/>
          <p:cNvPicPr>
            <a:picLocks noChangeAspect="1" noChangeArrowheads="1"/>
          </p:cNvPicPr>
          <p:nvPr/>
        </p:nvPicPr>
        <p:blipFill>
          <a:blip r:embed="rId4"/>
          <a:srcRect/>
          <a:stretch>
            <a:fillRect/>
          </a:stretch>
        </p:blipFill>
        <p:spPr bwMode="auto">
          <a:xfrm>
            <a:off x="0" y="3889612"/>
            <a:ext cx="1872302" cy="2995683"/>
          </a:xfrm>
          <a:prstGeom prst="rect">
            <a:avLst/>
          </a:prstGeom>
          <a:noFill/>
          <a:ln w="9525">
            <a:noFill/>
            <a:miter lim="800000"/>
            <a:headEnd/>
            <a:tailEnd/>
          </a:ln>
        </p:spPr>
      </p:pic>
      <p:pic>
        <p:nvPicPr>
          <p:cNvPr id="4" name="Picture 2" descr="30424305-009_large"/>
          <p:cNvPicPr>
            <a:picLocks noChangeAspect="1" noChangeArrowheads="1"/>
          </p:cNvPicPr>
          <p:nvPr/>
        </p:nvPicPr>
        <p:blipFill>
          <a:blip r:embed="rId5"/>
          <a:srcRect/>
          <a:stretch>
            <a:fillRect/>
          </a:stretch>
        </p:blipFill>
        <p:spPr bwMode="auto">
          <a:xfrm>
            <a:off x="1869743" y="3894623"/>
            <a:ext cx="1852112" cy="2963378"/>
          </a:xfrm>
          <a:prstGeom prst="rect">
            <a:avLst/>
          </a:prstGeom>
          <a:noFill/>
          <a:ln w="9525">
            <a:noFill/>
            <a:miter lim="800000"/>
            <a:headEnd/>
            <a:tailEnd/>
          </a:ln>
        </p:spPr>
      </p:pic>
      <p:pic>
        <p:nvPicPr>
          <p:cNvPr id="1028" name="Picture 4" descr="http://www.nps.gov/archive/crmo/glossary/slabby-pahoehoe.jpg"/>
          <p:cNvPicPr>
            <a:picLocks noChangeAspect="1" noChangeArrowheads="1"/>
          </p:cNvPicPr>
          <p:nvPr/>
        </p:nvPicPr>
        <p:blipFill>
          <a:blip r:embed="rId6"/>
          <a:srcRect/>
          <a:stretch>
            <a:fillRect/>
          </a:stretch>
        </p:blipFill>
        <p:spPr bwMode="auto">
          <a:xfrm>
            <a:off x="-1" y="0"/>
            <a:ext cx="3087168" cy="1924334"/>
          </a:xfrm>
          <a:prstGeom prst="rect">
            <a:avLst/>
          </a:prstGeom>
          <a:noFill/>
        </p:spPr>
      </p:pic>
      <p:pic>
        <p:nvPicPr>
          <p:cNvPr id="7" name="Picture 2" descr="DAS_12131998_large"/>
          <p:cNvPicPr>
            <a:picLocks noChangeAspect="1" noChangeArrowheads="1"/>
          </p:cNvPicPr>
          <p:nvPr/>
        </p:nvPicPr>
        <p:blipFill>
          <a:blip r:embed="rId7"/>
          <a:srcRect/>
          <a:stretch>
            <a:fillRect/>
          </a:stretch>
        </p:blipFill>
        <p:spPr bwMode="auto">
          <a:xfrm flipH="1">
            <a:off x="0" y="1919216"/>
            <a:ext cx="3152634" cy="1970396"/>
          </a:xfrm>
          <a:prstGeom prst="rect">
            <a:avLst/>
          </a:prstGeom>
          <a:noFill/>
          <a:ln w="9525">
            <a:noFill/>
            <a:miter lim="800000"/>
            <a:headEnd/>
            <a:tailEnd/>
          </a:ln>
        </p:spPr>
      </p:pic>
      <p:pic>
        <p:nvPicPr>
          <p:cNvPr id="1032" name="Picture 8" descr="http://www.uhh.hawaii.edu/~kenhon/GEOL205/flows/spiney.jpg"/>
          <p:cNvPicPr>
            <a:picLocks noChangeAspect="1" noChangeArrowheads="1"/>
          </p:cNvPicPr>
          <p:nvPr/>
        </p:nvPicPr>
        <p:blipFill>
          <a:blip r:embed="rId8"/>
          <a:srcRect/>
          <a:stretch>
            <a:fillRect/>
          </a:stretch>
        </p:blipFill>
        <p:spPr bwMode="auto">
          <a:xfrm>
            <a:off x="3730895" y="4606378"/>
            <a:ext cx="3352291" cy="2251622"/>
          </a:xfrm>
          <a:prstGeom prst="rect">
            <a:avLst/>
          </a:prstGeom>
          <a:noFill/>
        </p:spPr>
      </p:pic>
      <p:cxnSp>
        <p:nvCxnSpPr>
          <p:cNvPr id="10" name="Straight Arrow Connector 9"/>
          <p:cNvCxnSpPr/>
          <p:nvPr/>
        </p:nvCxnSpPr>
        <p:spPr bwMode="auto">
          <a:xfrm>
            <a:off x="1897039" y="846161"/>
            <a:ext cx="2142698" cy="232012"/>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5400000" algn="t" rotWithShape="0">
              <a:prstClr val="black">
                <a:alpha val="40000"/>
              </a:prstClr>
            </a:outerShdw>
          </a:effectLst>
        </p:spPr>
      </p:cxnSp>
      <p:cxnSp>
        <p:nvCxnSpPr>
          <p:cNvPr id="13" name="Straight Arrow Connector 12"/>
          <p:cNvCxnSpPr/>
          <p:nvPr/>
        </p:nvCxnSpPr>
        <p:spPr bwMode="auto">
          <a:xfrm flipV="1">
            <a:off x="1899314" y="2320119"/>
            <a:ext cx="2031241" cy="534537"/>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5400000" algn="t" rotWithShape="0">
              <a:prstClr val="black">
                <a:alpha val="40000"/>
              </a:prstClr>
            </a:outerShdw>
          </a:effectLst>
        </p:spPr>
      </p:cxnSp>
      <p:cxnSp>
        <p:nvCxnSpPr>
          <p:cNvPr id="15" name="Straight Arrow Connector 14"/>
          <p:cNvCxnSpPr/>
          <p:nvPr/>
        </p:nvCxnSpPr>
        <p:spPr bwMode="auto">
          <a:xfrm flipV="1">
            <a:off x="996287" y="3630304"/>
            <a:ext cx="3016155" cy="1569493"/>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cxnSp>
        <p:nvCxnSpPr>
          <p:cNvPr id="22" name="Straight Arrow Connector 21"/>
          <p:cNvCxnSpPr/>
          <p:nvPr/>
        </p:nvCxnSpPr>
        <p:spPr bwMode="auto">
          <a:xfrm rot="5400000" flipH="1" flipV="1">
            <a:off x="2949623" y="3672956"/>
            <a:ext cx="1852684" cy="1255591"/>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cxnSp>
        <p:nvCxnSpPr>
          <p:cNvPr id="26" name="Straight Arrow Connector 25"/>
          <p:cNvCxnSpPr/>
          <p:nvPr/>
        </p:nvCxnSpPr>
        <p:spPr bwMode="auto">
          <a:xfrm rot="5400000" flipH="1" flipV="1">
            <a:off x="5281683" y="4394581"/>
            <a:ext cx="1883393" cy="436728"/>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sp>
        <p:nvSpPr>
          <p:cNvPr id="30" name="TextBox 29"/>
          <p:cNvSpPr txBox="1"/>
          <p:nvPr/>
        </p:nvSpPr>
        <p:spPr>
          <a:xfrm>
            <a:off x="1009937" y="627796"/>
            <a:ext cx="1023582" cy="400110"/>
          </a:xfrm>
          <a:prstGeom prst="rect">
            <a:avLst/>
          </a:prstGeom>
          <a:noFill/>
        </p:spPr>
        <p:txBody>
          <a:bodyPr wrap="square" rtlCol="0">
            <a:spAutoFit/>
          </a:bodyPr>
          <a:lstStyle/>
          <a:p>
            <a:pPr algn="ctr"/>
            <a:r>
              <a:rPr lang="en-US" sz="2000" dirty="0" smtClean="0">
                <a:solidFill>
                  <a:schemeClr val="bg1"/>
                </a:solidFill>
                <a:effectLst>
                  <a:outerShdw blurRad="38100" dist="38100" dir="2700000" algn="tl">
                    <a:srgbClr val="000000">
                      <a:alpha val="43137"/>
                    </a:srgbClr>
                  </a:outerShdw>
                </a:effectLst>
              </a:rPr>
              <a:t>slab</a:t>
            </a:r>
          </a:p>
        </p:txBody>
      </p:sp>
      <p:sp>
        <p:nvSpPr>
          <p:cNvPr id="31" name="TextBox 30"/>
          <p:cNvSpPr txBox="1"/>
          <p:nvPr/>
        </p:nvSpPr>
        <p:spPr>
          <a:xfrm>
            <a:off x="943973" y="2527109"/>
            <a:ext cx="1023582" cy="400110"/>
          </a:xfrm>
          <a:prstGeom prst="rect">
            <a:avLst/>
          </a:prstGeom>
          <a:noFill/>
        </p:spPr>
        <p:txBody>
          <a:bodyPr wrap="square" rtlCol="0">
            <a:spAutoFit/>
          </a:bodyPr>
          <a:lstStyle/>
          <a:p>
            <a:pPr algn="ctr"/>
            <a:r>
              <a:rPr lang="en-US" sz="2000" dirty="0" err="1" smtClean="0">
                <a:solidFill>
                  <a:schemeClr val="bg1"/>
                </a:solidFill>
                <a:effectLst>
                  <a:outerShdw blurRad="38100" dist="38100" dir="2700000" algn="tl">
                    <a:srgbClr val="000000">
                      <a:alpha val="43137"/>
                    </a:srgbClr>
                  </a:outerShdw>
                </a:effectLst>
              </a:rPr>
              <a:t>entrail</a:t>
            </a:r>
            <a:endParaRPr lang="en-US" sz="2000" dirty="0" smtClean="0">
              <a:solidFill>
                <a:schemeClr val="bg1"/>
              </a:solidFill>
              <a:effectLst>
                <a:outerShdw blurRad="38100" dist="38100" dir="2700000" algn="tl">
                  <a:srgbClr val="000000">
                    <a:alpha val="43137"/>
                  </a:srgbClr>
                </a:outerShdw>
              </a:effectLst>
            </a:endParaRPr>
          </a:p>
        </p:txBody>
      </p:sp>
      <p:sp>
        <p:nvSpPr>
          <p:cNvPr id="32" name="TextBox 31"/>
          <p:cNvSpPr txBox="1"/>
          <p:nvPr/>
        </p:nvSpPr>
        <p:spPr>
          <a:xfrm>
            <a:off x="302528" y="5188423"/>
            <a:ext cx="1212373" cy="400110"/>
          </a:xfrm>
          <a:prstGeom prst="rect">
            <a:avLst/>
          </a:prstGeom>
          <a:noFill/>
        </p:spPr>
        <p:txBody>
          <a:bodyPr wrap="square" rtlCol="0">
            <a:spAutoFit/>
          </a:bodyPr>
          <a:lstStyle/>
          <a:p>
            <a:pPr algn="ctr"/>
            <a:r>
              <a:rPr lang="en-US" sz="2000" dirty="0" smtClean="0">
                <a:solidFill>
                  <a:schemeClr val="bg1"/>
                </a:solidFill>
                <a:effectLst>
                  <a:outerShdw blurRad="38100" dist="38100" dir="2700000" algn="tl">
                    <a:srgbClr val="000000">
                      <a:alpha val="43137"/>
                    </a:srgbClr>
                  </a:outerShdw>
                </a:effectLst>
              </a:rPr>
              <a:t>smooth</a:t>
            </a:r>
          </a:p>
        </p:txBody>
      </p:sp>
      <p:sp>
        <p:nvSpPr>
          <p:cNvPr id="33" name="TextBox 32"/>
          <p:cNvSpPr txBox="1"/>
          <p:nvPr/>
        </p:nvSpPr>
        <p:spPr>
          <a:xfrm>
            <a:off x="2338319" y="5163402"/>
            <a:ext cx="1212373" cy="400110"/>
          </a:xfrm>
          <a:prstGeom prst="rect">
            <a:avLst/>
          </a:prstGeom>
          <a:noFill/>
        </p:spPr>
        <p:txBody>
          <a:bodyPr wrap="square" rtlCol="0">
            <a:spAutoFit/>
          </a:bodyPr>
          <a:lstStyle/>
          <a:p>
            <a:pPr algn="ctr"/>
            <a:r>
              <a:rPr lang="en-US" sz="2000" dirty="0" smtClean="0">
                <a:solidFill>
                  <a:schemeClr val="bg1"/>
                </a:solidFill>
                <a:effectLst>
                  <a:outerShdw blurRad="38100" dist="38100" dir="2700000" algn="tl">
                    <a:srgbClr val="000000">
                      <a:alpha val="43137"/>
                    </a:srgbClr>
                  </a:outerShdw>
                </a:effectLst>
              </a:rPr>
              <a:t>ropy</a:t>
            </a:r>
          </a:p>
        </p:txBody>
      </p:sp>
      <p:sp>
        <p:nvSpPr>
          <p:cNvPr id="36" name="TextBox 35"/>
          <p:cNvSpPr txBox="1"/>
          <p:nvPr/>
        </p:nvSpPr>
        <p:spPr>
          <a:xfrm>
            <a:off x="5218002" y="5490950"/>
            <a:ext cx="1212373" cy="400110"/>
          </a:xfrm>
          <a:prstGeom prst="rect">
            <a:avLst/>
          </a:prstGeom>
          <a:noFill/>
        </p:spPr>
        <p:txBody>
          <a:bodyPr wrap="square" rtlCol="0">
            <a:spAutoFit/>
          </a:bodyPr>
          <a:lstStyle/>
          <a:p>
            <a:pPr algn="ctr"/>
            <a:r>
              <a:rPr lang="en-US" sz="2000" dirty="0" err="1" smtClean="0">
                <a:solidFill>
                  <a:schemeClr val="bg1"/>
                </a:solidFill>
                <a:effectLst>
                  <a:outerShdw blurRad="38100" dist="38100" dir="2700000" algn="tl">
                    <a:srgbClr val="000000">
                      <a:alpha val="43137"/>
                    </a:srgbClr>
                  </a:outerShdw>
                </a:effectLst>
              </a:rPr>
              <a:t>spiney</a:t>
            </a:r>
            <a:endParaRPr lang="en-US" sz="2000" dirty="0" smtClean="0">
              <a:solidFill>
                <a:schemeClr val="bg1"/>
              </a:solidFill>
              <a:effectLst>
                <a:outerShdw blurRad="38100" dist="38100" dir="2700000" algn="tl">
                  <a:srgbClr val="000000">
                    <a:alpha val="43137"/>
                  </a:srgbClr>
                </a:outerShdw>
              </a:effectLst>
            </a:endParaRPr>
          </a:p>
        </p:txBody>
      </p:sp>
      <p:sp>
        <p:nvSpPr>
          <p:cNvPr id="50" name="TextBox 49"/>
          <p:cNvSpPr txBox="1"/>
          <p:nvPr/>
        </p:nvSpPr>
        <p:spPr>
          <a:xfrm rot="2608825">
            <a:off x="4536404" y="2292824"/>
            <a:ext cx="1364776" cy="523220"/>
          </a:xfrm>
          <a:prstGeom prst="rect">
            <a:avLst/>
          </a:prstGeom>
          <a:noFill/>
        </p:spPr>
        <p:txBody>
          <a:bodyPr wrap="square" rtlCol="0">
            <a:spAutoFit/>
          </a:bodyPr>
          <a:lstStyle/>
          <a:p>
            <a:pPr algn="ctr"/>
            <a:r>
              <a:rPr lang="en-US" dirty="0" err="1" smtClean="0">
                <a:solidFill>
                  <a:schemeClr val="tx1"/>
                </a:solidFill>
                <a:effectLst>
                  <a:outerShdw blurRad="38100" dist="38100" dir="2700000" algn="tl">
                    <a:srgbClr val="000000">
                      <a:alpha val="43137"/>
                    </a:srgbClr>
                  </a:outerShdw>
                </a:effectLst>
              </a:rPr>
              <a:t>aa</a:t>
            </a:r>
            <a:endParaRPr lang="en-US" dirty="0" smtClean="0">
              <a:solidFill>
                <a:schemeClr val="tx1"/>
              </a:solidFill>
              <a:effectLst>
                <a:outerShdw blurRad="38100" dist="38100" dir="2700000" algn="tl">
                  <a:srgbClr val="000000">
                    <a:alpha val="43137"/>
                  </a:srgbClr>
                </a:outerShdw>
              </a:effectLst>
            </a:endParaRPr>
          </a:p>
        </p:txBody>
      </p:sp>
      <p:sp>
        <p:nvSpPr>
          <p:cNvPr id="51" name="TextBox 50"/>
          <p:cNvSpPr txBox="1"/>
          <p:nvPr/>
        </p:nvSpPr>
        <p:spPr>
          <a:xfrm rot="2646175">
            <a:off x="3514948" y="2955496"/>
            <a:ext cx="2168697" cy="461665"/>
          </a:xfrm>
          <a:prstGeom prst="rect">
            <a:avLst/>
          </a:prstGeom>
          <a:noFill/>
        </p:spPr>
        <p:txBody>
          <a:bodyPr wrap="square" rtlCol="0">
            <a:spAutoFit/>
          </a:bodyPr>
          <a:lstStyle/>
          <a:p>
            <a:pPr algn="ctr"/>
            <a:r>
              <a:rPr lang="en-US" sz="2400" dirty="0" smtClean="0">
                <a:solidFill>
                  <a:schemeClr val="tx1"/>
                </a:solidFill>
                <a:effectLst>
                  <a:outerShdw blurRad="38100" dist="38100" dir="2700000" algn="tl">
                    <a:srgbClr val="000000">
                      <a:alpha val="43137"/>
                    </a:srgbClr>
                  </a:outerShdw>
                </a:effectLst>
              </a:rPr>
              <a:t>pahoehoe</a:t>
            </a:r>
          </a:p>
        </p:txBody>
      </p:sp>
      <p:pic>
        <p:nvPicPr>
          <p:cNvPr id="40" name="Picture 2" descr="aa_large"/>
          <p:cNvPicPr>
            <a:picLocks noChangeAspect="1" noChangeArrowheads="1"/>
          </p:cNvPicPr>
          <p:nvPr/>
        </p:nvPicPr>
        <p:blipFill>
          <a:blip r:embed="rId9"/>
          <a:srcRect l="1791" t="11303" r="35224" b="15144"/>
          <a:stretch>
            <a:fillRect/>
          </a:stretch>
        </p:blipFill>
        <p:spPr bwMode="auto">
          <a:xfrm>
            <a:off x="6731803" y="1463724"/>
            <a:ext cx="2412197" cy="1760560"/>
          </a:xfrm>
          <a:prstGeom prst="rect">
            <a:avLst/>
          </a:prstGeom>
          <a:noFill/>
          <a:ln w="9525">
            <a:noFill/>
            <a:miter lim="800000"/>
            <a:headEnd/>
            <a:tailEnd/>
          </a:ln>
        </p:spPr>
      </p:pic>
      <p:pic>
        <p:nvPicPr>
          <p:cNvPr id="1038" name="Picture 14" descr="Lava fountain from Pu`u `O`o vent, Kilauea Volcano, Hawaii">
            <a:hlinkClick r:id="rId10"/>
          </p:cNvPr>
          <p:cNvPicPr>
            <a:picLocks noChangeAspect="1" noChangeArrowheads="1"/>
          </p:cNvPicPr>
          <p:nvPr/>
        </p:nvPicPr>
        <p:blipFill>
          <a:blip r:embed="rId11"/>
          <a:srcRect/>
          <a:stretch>
            <a:fillRect/>
          </a:stretch>
        </p:blipFill>
        <p:spPr bwMode="auto">
          <a:xfrm>
            <a:off x="6728346" y="0"/>
            <a:ext cx="2415654" cy="1511510"/>
          </a:xfrm>
          <a:prstGeom prst="rect">
            <a:avLst/>
          </a:prstGeom>
          <a:noFill/>
        </p:spPr>
      </p:pic>
      <p:cxnSp>
        <p:nvCxnSpPr>
          <p:cNvPr id="42" name="Straight Arrow Connector 41"/>
          <p:cNvCxnSpPr/>
          <p:nvPr/>
        </p:nvCxnSpPr>
        <p:spPr bwMode="auto">
          <a:xfrm rot="10800000" flipV="1">
            <a:off x="5397501" y="2402008"/>
            <a:ext cx="1999589" cy="252292"/>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cxnSp>
        <p:nvCxnSpPr>
          <p:cNvPr id="46" name="Straight Arrow Connector 45"/>
          <p:cNvCxnSpPr/>
          <p:nvPr/>
        </p:nvCxnSpPr>
        <p:spPr bwMode="auto">
          <a:xfrm rot="10800000">
            <a:off x="4776716" y="955344"/>
            <a:ext cx="3113964" cy="357119"/>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2" descr="http://www.geology.wisc.edu/~g111/Terms/hawaiian_eruption/FIG0107_Fx_Web.JPG"/>
          <p:cNvPicPr>
            <a:picLocks noChangeAspect="1" noChangeArrowheads="1"/>
          </p:cNvPicPr>
          <p:nvPr/>
        </p:nvPicPr>
        <p:blipFill>
          <a:blip r:embed="rId3"/>
          <a:srcRect/>
          <a:stretch>
            <a:fillRect/>
          </a:stretch>
        </p:blipFill>
        <p:spPr bwMode="auto">
          <a:xfrm>
            <a:off x="2477068" y="213189"/>
            <a:ext cx="4189864" cy="6428448"/>
          </a:xfrm>
          <a:prstGeom prst="rect">
            <a:avLst/>
          </a:prstGeom>
          <a:noFill/>
        </p:spPr>
      </p:pic>
      <p:sp>
        <p:nvSpPr>
          <p:cNvPr id="3" name="TextBox 2"/>
          <p:cNvSpPr txBox="1"/>
          <p:nvPr/>
        </p:nvSpPr>
        <p:spPr>
          <a:xfrm>
            <a:off x="3633786" y="1841500"/>
            <a:ext cx="1866900" cy="523220"/>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strain</a:t>
            </a:r>
          </a:p>
        </p:txBody>
      </p:sp>
      <p:sp>
        <p:nvSpPr>
          <p:cNvPr id="4" name="TextBox 3"/>
          <p:cNvSpPr txBox="1"/>
          <p:nvPr/>
        </p:nvSpPr>
        <p:spPr>
          <a:xfrm>
            <a:off x="3608386" y="3389313"/>
            <a:ext cx="1866900" cy="646331"/>
          </a:xfrm>
          <a:prstGeom prst="rect">
            <a:avLst/>
          </a:prstGeom>
          <a:noFill/>
        </p:spPr>
        <p:txBody>
          <a:bodyPr wrap="square" rtlCol="0">
            <a:spAutoFit/>
          </a:bodyPr>
          <a:lstStyle/>
          <a:p>
            <a:pPr algn="ctr"/>
            <a:r>
              <a:rPr lang="en-US" sz="3600" dirty="0" smtClean="0">
                <a:solidFill>
                  <a:schemeClr val="bg1"/>
                </a:solidFill>
                <a:effectLst>
                  <a:outerShdw blurRad="38100" dist="38100" dir="2700000" algn="tl">
                    <a:srgbClr val="000000">
                      <a:alpha val="43137"/>
                    </a:srgbClr>
                  </a:outerShdw>
                </a:effectLst>
              </a:rPr>
              <a:t>strain</a:t>
            </a:r>
          </a:p>
        </p:txBody>
      </p:sp>
      <p:sp>
        <p:nvSpPr>
          <p:cNvPr id="5" name="TextBox 4"/>
          <p:cNvSpPr txBox="1"/>
          <p:nvPr/>
        </p:nvSpPr>
        <p:spPr>
          <a:xfrm>
            <a:off x="3402011" y="2601913"/>
            <a:ext cx="2305050" cy="523220"/>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thickening</a:t>
            </a:r>
          </a:p>
        </p:txBody>
      </p:sp>
      <p:sp>
        <p:nvSpPr>
          <p:cNvPr id="6" name="TextBox 5"/>
          <p:cNvSpPr txBox="1"/>
          <p:nvPr/>
        </p:nvSpPr>
        <p:spPr>
          <a:xfrm>
            <a:off x="3254374" y="4381500"/>
            <a:ext cx="2625725" cy="646331"/>
          </a:xfrm>
          <a:prstGeom prst="rect">
            <a:avLst/>
          </a:prstGeom>
          <a:noFill/>
        </p:spPr>
        <p:txBody>
          <a:bodyPr wrap="square" rtlCol="0">
            <a:spAutoFit/>
          </a:bodyPr>
          <a:lstStyle/>
          <a:p>
            <a:pPr algn="ctr"/>
            <a:r>
              <a:rPr lang="en-US" sz="3600" dirty="0" smtClean="0">
                <a:solidFill>
                  <a:schemeClr val="bg1"/>
                </a:solidFill>
                <a:effectLst>
                  <a:outerShdw blurRad="38100" dist="38100" dir="2700000" algn="tl">
                    <a:srgbClr val="000000">
                      <a:alpha val="43137"/>
                    </a:srgbClr>
                  </a:outerShdw>
                </a:effectLst>
              </a:rPr>
              <a:t>thickening</a:t>
            </a:r>
          </a:p>
        </p:txBody>
      </p:sp>
      <p:sp>
        <p:nvSpPr>
          <p:cNvPr id="7" name="Down Arrow 6"/>
          <p:cNvSpPr/>
          <p:nvPr/>
        </p:nvSpPr>
        <p:spPr>
          <a:xfrm>
            <a:off x="4343400" y="2349503"/>
            <a:ext cx="457200" cy="303581"/>
          </a:xfrm>
          <a:prstGeom prst="downArrow">
            <a:avLst>
              <a:gd name="adj1" fmla="val 31395"/>
              <a:gd name="adj2" fmla="val 38372"/>
            </a:avLst>
          </a:prstGeom>
          <a:solidFill>
            <a:schemeClr val="bg1"/>
          </a:solidFill>
          <a:ln>
            <a:solidFill>
              <a:srgbClr val="FF0000"/>
            </a:solidFill>
          </a:ln>
        </p:spPr>
        <p:txBody>
          <a:bodyPr wrap="square" rtlCol="0" anchor="ctr">
            <a:spAutoFit/>
          </a:bodyPr>
          <a:lstStyle/>
          <a:p>
            <a:pPr algn="ctr"/>
            <a:endParaRPr lang="en-US" dirty="0" smtClean="0">
              <a:solidFill>
                <a:schemeClr val="bg1"/>
              </a:solidFill>
              <a:effectLst>
                <a:outerShdw blurRad="38100" dist="38100" dir="2700000" algn="tl">
                  <a:srgbClr val="000000">
                    <a:alpha val="43137"/>
                  </a:srgbClr>
                </a:outerShdw>
              </a:effectLst>
            </a:endParaRPr>
          </a:p>
        </p:txBody>
      </p:sp>
      <p:sp>
        <p:nvSpPr>
          <p:cNvPr id="8" name="Down Arrow 7"/>
          <p:cNvSpPr/>
          <p:nvPr/>
        </p:nvSpPr>
        <p:spPr>
          <a:xfrm>
            <a:off x="4272534" y="3101074"/>
            <a:ext cx="598932" cy="427939"/>
          </a:xfrm>
          <a:prstGeom prst="downArrow">
            <a:avLst>
              <a:gd name="adj1" fmla="val 48358"/>
              <a:gd name="adj2" fmla="val 55065"/>
            </a:avLst>
          </a:prstGeom>
          <a:solidFill>
            <a:schemeClr val="bg1"/>
          </a:solidFill>
          <a:ln>
            <a:solidFill>
              <a:srgbClr val="FF0000"/>
            </a:solidFill>
          </a:ln>
        </p:spPr>
        <p:txBody>
          <a:bodyPr wrap="square" rtlCol="0" anchor="ctr">
            <a:spAutoFit/>
          </a:bodyPr>
          <a:lstStyle/>
          <a:p>
            <a:pPr algn="ctr"/>
            <a:endParaRPr lang="en-US" dirty="0" smtClean="0">
              <a:solidFill>
                <a:schemeClr val="bg1"/>
              </a:solidFill>
              <a:effectLst>
                <a:outerShdw blurRad="38100" dist="38100" dir="2700000" algn="tl">
                  <a:srgbClr val="000000">
                    <a:alpha val="43137"/>
                  </a:srgbClr>
                </a:outerShdw>
              </a:effectLst>
            </a:endParaRPr>
          </a:p>
        </p:txBody>
      </p:sp>
      <p:sp>
        <p:nvSpPr>
          <p:cNvPr id="9" name="Down Arrow 8"/>
          <p:cNvSpPr/>
          <p:nvPr/>
        </p:nvSpPr>
        <p:spPr>
          <a:xfrm>
            <a:off x="4082029" y="3977634"/>
            <a:ext cx="966286" cy="513600"/>
          </a:xfrm>
          <a:prstGeom prst="downArrow">
            <a:avLst>
              <a:gd name="adj1" fmla="val 48358"/>
              <a:gd name="adj2" fmla="val 55065"/>
            </a:avLst>
          </a:prstGeom>
          <a:solidFill>
            <a:schemeClr val="bg1"/>
          </a:solidFill>
          <a:ln>
            <a:solidFill>
              <a:srgbClr val="FF0000"/>
            </a:solidFill>
          </a:ln>
        </p:spPr>
        <p:txBody>
          <a:bodyPr wrap="square" rtlCol="0" anchor="ctr">
            <a:spAutoFit/>
          </a:bodyPr>
          <a:lstStyle/>
          <a:p>
            <a:pPr algn="ctr"/>
            <a:endParaRPr lang="en-US" dirty="0" smtClean="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odp.tamu.edu/publications/183_SR/012/images/12_f01.gif"/>
          <p:cNvPicPr>
            <a:picLocks noChangeAspect="1" noChangeArrowheads="1"/>
          </p:cNvPicPr>
          <p:nvPr/>
        </p:nvPicPr>
        <p:blipFill>
          <a:blip r:embed="rId3"/>
          <a:srcRect/>
          <a:stretch>
            <a:fillRect/>
          </a:stretch>
        </p:blipFill>
        <p:spPr bwMode="auto">
          <a:xfrm>
            <a:off x="1736103" y="582202"/>
            <a:ext cx="5671793" cy="5690421"/>
          </a:xfrm>
          <a:prstGeom prst="rect">
            <a:avLst/>
          </a:prstGeom>
          <a:noFill/>
        </p:spPr>
      </p:pic>
      <p:sp>
        <p:nvSpPr>
          <p:cNvPr id="50" name="TextBox 49"/>
          <p:cNvSpPr txBox="1"/>
          <p:nvPr/>
        </p:nvSpPr>
        <p:spPr>
          <a:xfrm rot="2608825">
            <a:off x="3889612" y="3334223"/>
            <a:ext cx="1364776" cy="523220"/>
          </a:xfrm>
          <a:prstGeom prst="rect">
            <a:avLst/>
          </a:prstGeom>
          <a:noFill/>
        </p:spPr>
        <p:txBody>
          <a:bodyPr wrap="square" rtlCol="0">
            <a:spAutoFit/>
          </a:bodyPr>
          <a:lstStyle/>
          <a:p>
            <a:pPr algn="ctr"/>
            <a:r>
              <a:rPr lang="en-US" dirty="0" err="1" smtClean="0">
                <a:solidFill>
                  <a:schemeClr val="tx1"/>
                </a:solidFill>
                <a:effectLst>
                  <a:outerShdw blurRad="38100" dist="38100" dir="2700000" algn="tl">
                    <a:srgbClr val="000000">
                      <a:alpha val="43137"/>
                    </a:srgbClr>
                  </a:outerShdw>
                </a:effectLst>
              </a:rPr>
              <a:t>aa</a:t>
            </a:r>
            <a:endParaRPr lang="en-US" dirty="0" smtClean="0">
              <a:solidFill>
                <a:schemeClr val="tx1"/>
              </a:solidFill>
              <a:effectLst>
                <a:outerShdw blurRad="38100" dist="38100" dir="2700000" algn="tl">
                  <a:srgbClr val="000000">
                    <a:alpha val="43137"/>
                  </a:srgbClr>
                </a:outerShdw>
              </a:effectLst>
            </a:endParaRPr>
          </a:p>
        </p:txBody>
      </p:sp>
      <p:sp>
        <p:nvSpPr>
          <p:cNvPr id="51" name="TextBox 50"/>
          <p:cNvSpPr txBox="1"/>
          <p:nvPr/>
        </p:nvSpPr>
        <p:spPr>
          <a:xfrm rot="2646175">
            <a:off x="2257648" y="4479495"/>
            <a:ext cx="2168697" cy="461665"/>
          </a:xfrm>
          <a:prstGeom prst="rect">
            <a:avLst/>
          </a:prstGeom>
          <a:noFill/>
        </p:spPr>
        <p:txBody>
          <a:bodyPr wrap="square" rtlCol="0">
            <a:spAutoFit/>
          </a:bodyPr>
          <a:lstStyle/>
          <a:p>
            <a:pPr algn="ctr"/>
            <a:r>
              <a:rPr lang="en-US" sz="2400" dirty="0" smtClean="0">
                <a:solidFill>
                  <a:schemeClr val="tx1"/>
                </a:solidFill>
                <a:effectLst>
                  <a:outerShdw blurRad="38100" dist="38100" dir="2700000" algn="tl">
                    <a:srgbClr val="000000">
                      <a:alpha val="43137"/>
                    </a:srgbClr>
                  </a:outerShdw>
                </a:effectLst>
              </a:rPr>
              <a:t>pahoehoe</a:t>
            </a:r>
          </a:p>
        </p:txBody>
      </p:sp>
      <p:sp>
        <p:nvSpPr>
          <p:cNvPr id="27" name="Down Arrow 26"/>
          <p:cNvSpPr/>
          <p:nvPr/>
        </p:nvSpPr>
        <p:spPr>
          <a:xfrm rot="16200000">
            <a:off x="2265934" y="1043674"/>
            <a:ext cx="598932" cy="427939"/>
          </a:xfrm>
          <a:prstGeom prst="downArrow">
            <a:avLst>
              <a:gd name="adj1" fmla="val 48358"/>
              <a:gd name="adj2" fmla="val 55065"/>
            </a:avLst>
          </a:prstGeom>
          <a:solidFill>
            <a:srgbClr val="FF0000"/>
          </a:solidFill>
          <a:ln w="19050">
            <a:solidFill>
              <a:schemeClr val="tx1"/>
            </a:solidFill>
          </a:ln>
          <a:effectLst>
            <a:outerShdw blurRad="50800" dist="63500" dir="2700000" algn="tl" rotWithShape="0">
              <a:prstClr val="black">
                <a:alpha val="40000"/>
              </a:prstClr>
            </a:outerShdw>
          </a:effectLst>
        </p:spPr>
        <p:txBody>
          <a:bodyPr wrap="square" rtlCol="0" anchor="ctr">
            <a:spAutoFit/>
          </a:bodyPr>
          <a:lstStyle/>
          <a:p>
            <a:pPr algn="ctr"/>
            <a:endParaRPr lang="en-US" dirty="0" smtClean="0">
              <a:solidFill>
                <a:schemeClr val="bg1"/>
              </a:solidFill>
              <a:effectLst>
                <a:outerShdw blurRad="38100" dist="38100" dir="2700000" algn="tl">
                  <a:srgbClr val="000000">
                    <a:alpha val="43137"/>
                  </a:srgbClr>
                </a:outerShdw>
              </a:effectLst>
            </a:endParaRPr>
          </a:p>
        </p:txBody>
      </p:sp>
      <p:sp>
        <p:nvSpPr>
          <p:cNvPr id="29" name="TextBox 28"/>
          <p:cNvSpPr txBox="1"/>
          <p:nvPr/>
        </p:nvSpPr>
        <p:spPr>
          <a:xfrm>
            <a:off x="3302000" y="390096"/>
            <a:ext cx="2540000" cy="830997"/>
          </a:xfrm>
          <a:prstGeom prst="rect">
            <a:avLst/>
          </a:prstGeom>
          <a:noFill/>
        </p:spPr>
        <p:txBody>
          <a:bodyPr wrap="square" rtlCol="0">
            <a:spAutoFit/>
          </a:bodyPr>
          <a:lstStyle/>
          <a:p>
            <a:pPr algn="ctr"/>
            <a:r>
              <a:rPr lang="en-US" sz="2400" dirty="0" smtClean="0">
                <a:solidFill>
                  <a:schemeClr val="tx1"/>
                </a:solidFill>
                <a:effectLst>
                  <a:outerShdw blurRad="38100" dist="38100" dir="2700000" algn="tl">
                    <a:srgbClr val="000000">
                      <a:alpha val="43137"/>
                    </a:srgbClr>
                  </a:outerShdw>
                </a:effectLst>
              </a:rPr>
              <a:t>High strain transition to aa</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descr="http://keith.martin.home.att.net/ExtinctKilaueaVillage.jpg"/>
          <p:cNvPicPr>
            <a:picLocks noChangeAspect="1" noChangeArrowheads="1"/>
          </p:cNvPicPr>
          <p:nvPr/>
        </p:nvPicPr>
        <p:blipFill>
          <a:blip r:embed="rId3"/>
          <a:srcRect/>
          <a:stretch>
            <a:fillRect/>
          </a:stretch>
        </p:blipFill>
        <p:spPr bwMode="auto">
          <a:xfrm>
            <a:off x="-545911" y="0"/>
            <a:ext cx="10235821" cy="68580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awaii Volcanoes National Park">
            <a:hlinkClick r:id="rId3"/>
          </p:cNvPr>
          <p:cNvPicPr>
            <a:picLocks noChangeAspect="1" noChangeArrowheads="1"/>
          </p:cNvPicPr>
          <p:nvPr/>
        </p:nvPicPr>
        <p:blipFill>
          <a:blip r:embed="rId4"/>
          <a:srcRect/>
          <a:stretch>
            <a:fillRect/>
          </a:stretch>
        </p:blipFill>
        <p:spPr bwMode="auto">
          <a:xfrm>
            <a:off x="0" y="0"/>
            <a:ext cx="9144000" cy="7269163"/>
          </a:xfrm>
          <a:prstGeom prst="rect">
            <a:avLst/>
          </a:prstGeom>
          <a:noFill/>
          <a:ln w="9525">
            <a:noFill/>
            <a:miter lim="800000"/>
            <a:headEnd/>
            <a:tailEnd/>
          </a:ln>
        </p:spPr>
      </p:pic>
      <p:sp>
        <p:nvSpPr>
          <p:cNvPr id="3" name="TextBox 2"/>
          <p:cNvSpPr txBox="1"/>
          <p:nvPr/>
        </p:nvSpPr>
        <p:spPr>
          <a:xfrm>
            <a:off x="3454400" y="2832100"/>
            <a:ext cx="939800" cy="523220"/>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aa</a:t>
            </a:r>
          </a:p>
        </p:txBody>
      </p:sp>
      <p:sp>
        <p:nvSpPr>
          <p:cNvPr id="4" name="TextBox 3"/>
          <p:cNvSpPr txBox="1"/>
          <p:nvPr/>
        </p:nvSpPr>
        <p:spPr>
          <a:xfrm>
            <a:off x="6083300" y="1088093"/>
            <a:ext cx="2489200" cy="523220"/>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pahoehoe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Ben Gaddis &gt; Not a Safe Thing to Do&#10;Eruption at Kalapana&#10;3-25-05">
            <a:hlinkClick r:id="rId3"/>
          </p:cNvPr>
          <p:cNvPicPr>
            <a:picLocks noChangeAspect="1" noChangeArrowheads="1"/>
          </p:cNvPicPr>
          <p:nvPr/>
        </p:nvPicPr>
        <p:blipFill>
          <a:blip r:embed="rId4"/>
          <a:srcRect/>
          <a:stretch>
            <a:fillRect/>
          </a:stretch>
        </p:blipFill>
        <p:spPr bwMode="auto">
          <a:xfrm>
            <a:off x="0" y="0"/>
            <a:ext cx="9144000" cy="685800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30423808-082_large"/>
          <p:cNvPicPr>
            <a:picLocks noChangeAspect="1" noChangeArrowheads="1"/>
          </p:cNvPicPr>
          <p:nvPr/>
        </p:nvPicPr>
        <p:blipFill>
          <a:blip r:embed="rId3"/>
          <a:srcRect/>
          <a:stretch>
            <a:fillRect/>
          </a:stretch>
        </p:blipFill>
        <p:spPr bwMode="auto">
          <a:xfrm>
            <a:off x="0" y="569913"/>
            <a:ext cx="9144000" cy="5715000"/>
          </a:xfrm>
          <a:prstGeom prst="rect">
            <a:avLst/>
          </a:prstGeom>
          <a:noFill/>
          <a:ln w="9525">
            <a:noFill/>
            <a:miter lim="800000"/>
            <a:headEnd/>
            <a:tailEnd/>
          </a:ln>
        </p:spPr>
      </p:pic>
      <p:sp>
        <p:nvSpPr>
          <p:cNvPr id="135171" name="Rectangle 3"/>
          <p:cNvSpPr>
            <a:spLocks noChangeArrowheads="1"/>
          </p:cNvSpPr>
          <p:nvPr/>
        </p:nvSpPr>
        <p:spPr bwMode="auto">
          <a:xfrm>
            <a:off x="7124700" y="5219700"/>
            <a:ext cx="914400" cy="609600"/>
          </a:xfrm>
          <a:prstGeom prst="rect">
            <a:avLst/>
          </a:prstGeom>
          <a:noFill/>
          <a:ln w="38100">
            <a:solidFill>
              <a:srgbClr val="FF0000"/>
            </a:solidFill>
            <a:miter lim="800000"/>
            <a:headEnd/>
            <a:tailEnd/>
          </a:ln>
        </p:spPr>
        <p:txBody>
          <a:bodyPr wrap="none" anchor="ctr"/>
          <a:lstStyle/>
          <a:p>
            <a:endParaRPr lang="en-US"/>
          </a:p>
        </p:txBody>
      </p:sp>
      <p:sp>
        <p:nvSpPr>
          <p:cNvPr id="4" name="TextBox 3"/>
          <p:cNvSpPr txBox="1"/>
          <p:nvPr/>
        </p:nvSpPr>
        <p:spPr>
          <a:xfrm>
            <a:off x="7086600" y="5257800"/>
            <a:ext cx="939800" cy="523220"/>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aa</a:t>
            </a:r>
          </a:p>
        </p:txBody>
      </p:sp>
      <p:sp>
        <p:nvSpPr>
          <p:cNvPr id="5" name="TextBox 4"/>
          <p:cNvSpPr txBox="1"/>
          <p:nvPr/>
        </p:nvSpPr>
        <p:spPr>
          <a:xfrm>
            <a:off x="4927600" y="694393"/>
            <a:ext cx="2489200" cy="523220"/>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pahoehoe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30423808-084_large"/>
          <p:cNvPicPr>
            <a:picLocks noChangeAspect="1" noChangeArrowheads="1"/>
          </p:cNvPicPr>
          <p:nvPr/>
        </p:nvPicPr>
        <p:blipFill>
          <a:blip r:embed="rId3"/>
          <a:srcRect/>
          <a:stretch>
            <a:fillRect/>
          </a:stretch>
        </p:blipFill>
        <p:spPr bwMode="auto">
          <a:xfrm>
            <a:off x="0" y="569913"/>
            <a:ext cx="9144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os4.bmp"/>
          <p:cNvPicPr>
            <a:picLocks noChangeAspect="1"/>
          </p:cNvPicPr>
          <p:nvPr/>
        </p:nvPicPr>
        <p:blipFill>
          <a:blip r:embed="rId3"/>
          <a:srcRect l="27630" t="44236" r="19037" b="10875"/>
          <a:stretch>
            <a:fillRect/>
          </a:stretch>
        </p:blipFill>
        <p:spPr>
          <a:xfrm>
            <a:off x="4458832" y="3703320"/>
            <a:ext cx="4685168" cy="3154680"/>
          </a:xfrm>
          <a:prstGeom prst="rect">
            <a:avLst/>
          </a:prstGeom>
        </p:spPr>
      </p:pic>
      <p:sp>
        <p:nvSpPr>
          <p:cNvPr id="111618" name="Text Box 2"/>
          <p:cNvSpPr txBox="1">
            <a:spLocks noChangeArrowheads="1"/>
          </p:cNvSpPr>
          <p:nvPr/>
        </p:nvSpPr>
        <p:spPr bwMode="auto">
          <a:xfrm>
            <a:off x="106680" y="0"/>
            <a:ext cx="4358640" cy="6740307"/>
          </a:xfrm>
          <a:prstGeom prst="rect">
            <a:avLst/>
          </a:prstGeom>
          <a:noFill/>
          <a:ln w="9525">
            <a:noFill/>
            <a:miter lim="800000"/>
            <a:headEnd/>
            <a:tailEnd/>
          </a:ln>
        </p:spPr>
        <p:txBody>
          <a:bodyPr wrap="square">
            <a:spAutoFit/>
          </a:bodyPr>
          <a:lstStyle/>
          <a:p>
            <a:r>
              <a:rPr lang="en-US" sz="1800" b="0" dirty="0">
                <a:solidFill>
                  <a:schemeClr val="bg1"/>
                </a:solidFill>
              </a:rPr>
              <a:t>"Chaos theory is the qualitative study of unstable aperiodic behavior in deterministic nonlinear dynamical systems.“</a:t>
            </a:r>
          </a:p>
          <a:p>
            <a:endParaRPr lang="en-US" sz="1800" b="0" dirty="0">
              <a:solidFill>
                <a:schemeClr val="bg1"/>
              </a:solidFill>
            </a:endParaRPr>
          </a:p>
          <a:p>
            <a:r>
              <a:rPr lang="en-US" sz="1800" b="0" dirty="0">
                <a:solidFill>
                  <a:schemeClr val="bg1"/>
                </a:solidFill>
              </a:rPr>
              <a:t>First, that the system is </a:t>
            </a:r>
            <a:r>
              <a:rPr lang="en-US" sz="1800" b="0" dirty="0">
                <a:solidFill>
                  <a:srgbClr val="FF3300"/>
                </a:solidFill>
              </a:rPr>
              <a:t>dynamical</a:t>
            </a:r>
            <a:r>
              <a:rPr lang="en-US" sz="1800" b="0" dirty="0">
                <a:solidFill>
                  <a:schemeClr val="bg1"/>
                </a:solidFill>
              </a:rPr>
              <a:t>, means that it changes over time. </a:t>
            </a:r>
          </a:p>
          <a:p>
            <a:endParaRPr lang="en-US" sz="1800" b="0" dirty="0">
              <a:solidFill>
                <a:schemeClr val="bg1"/>
              </a:solidFill>
            </a:endParaRPr>
          </a:p>
          <a:p>
            <a:r>
              <a:rPr lang="en-US" sz="1800" b="0" dirty="0">
                <a:solidFill>
                  <a:schemeClr val="bg1"/>
                </a:solidFill>
              </a:rPr>
              <a:t>Second, that the behavior of the system is </a:t>
            </a:r>
            <a:r>
              <a:rPr lang="en-US" sz="1800" b="0" dirty="0">
                <a:solidFill>
                  <a:srgbClr val="FF3300"/>
                </a:solidFill>
              </a:rPr>
              <a:t>aperiodic</a:t>
            </a:r>
            <a:r>
              <a:rPr lang="en-US" sz="1800" b="0" dirty="0">
                <a:solidFill>
                  <a:schemeClr val="bg1"/>
                </a:solidFill>
              </a:rPr>
              <a:t> and unstable means that it does not repeat itself. </a:t>
            </a:r>
          </a:p>
          <a:p>
            <a:endParaRPr lang="en-US" sz="1800" b="0" dirty="0">
              <a:solidFill>
                <a:schemeClr val="bg1"/>
              </a:solidFill>
            </a:endParaRPr>
          </a:p>
          <a:p>
            <a:r>
              <a:rPr lang="en-US" sz="1800" b="0" dirty="0">
                <a:solidFill>
                  <a:schemeClr val="bg1"/>
                </a:solidFill>
              </a:rPr>
              <a:t>Third, although chaotic behavior is complex, it can have </a:t>
            </a:r>
            <a:r>
              <a:rPr lang="en-US" sz="1800" b="0" dirty="0">
                <a:solidFill>
                  <a:srgbClr val="FF3300"/>
                </a:solidFill>
              </a:rPr>
              <a:t>simple causes</a:t>
            </a:r>
            <a:r>
              <a:rPr lang="en-US" sz="1800" b="0" dirty="0">
                <a:solidFill>
                  <a:schemeClr val="bg1"/>
                </a:solidFill>
              </a:rPr>
              <a:t>. </a:t>
            </a:r>
          </a:p>
          <a:p>
            <a:endParaRPr lang="en-US" sz="1800" b="0" dirty="0">
              <a:solidFill>
                <a:schemeClr val="bg1"/>
              </a:solidFill>
            </a:endParaRPr>
          </a:p>
          <a:p>
            <a:r>
              <a:rPr lang="en-US" sz="1800" b="0" dirty="0">
                <a:solidFill>
                  <a:schemeClr val="bg1"/>
                </a:solidFill>
              </a:rPr>
              <a:t>Fourth, because the </a:t>
            </a:r>
            <a:r>
              <a:rPr lang="en-US" sz="1800" b="0" dirty="0">
                <a:solidFill>
                  <a:srgbClr val="FF3300"/>
                </a:solidFill>
              </a:rPr>
              <a:t>system is nonlinear</a:t>
            </a:r>
            <a:r>
              <a:rPr lang="en-US" sz="1800" b="0" dirty="0">
                <a:solidFill>
                  <a:schemeClr val="bg1"/>
                </a:solidFill>
              </a:rPr>
              <a:t>, it is, as we have already seen, sensitive to initial conditions. (Nonlinearity means that the output of the system is not proportional to the input and that the system does not conform to the principle of additivity, i.e., it may involve synergistic reactions in which the whole is not equal to the sum of its parts</a:t>
            </a:r>
            <a:r>
              <a:rPr lang="en-US" sz="1800" b="0" dirty="0" smtClean="0">
                <a:solidFill>
                  <a:schemeClr val="bg1"/>
                </a:solidFill>
              </a:rPr>
              <a:t>.</a:t>
            </a:r>
            <a:endParaRPr lang="en-US" sz="1800" b="0" dirty="0">
              <a:solidFill>
                <a:schemeClr val="bg1"/>
              </a:solidFill>
            </a:endParaRPr>
          </a:p>
        </p:txBody>
      </p:sp>
      <p:sp>
        <p:nvSpPr>
          <p:cNvPr id="4" name="Text Box 2"/>
          <p:cNvSpPr txBox="1">
            <a:spLocks noChangeArrowheads="1"/>
          </p:cNvSpPr>
          <p:nvPr/>
        </p:nvSpPr>
        <p:spPr bwMode="auto">
          <a:xfrm>
            <a:off x="5026660" y="0"/>
            <a:ext cx="4025900" cy="4524315"/>
          </a:xfrm>
          <a:prstGeom prst="rect">
            <a:avLst/>
          </a:prstGeom>
          <a:noFill/>
          <a:ln w="9525">
            <a:noFill/>
            <a:miter lim="800000"/>
            <a:headEnd/>
            <a:tailEnd/>
          </a:ln>
        </p:spPr>
        <p:txBody>
          <a:bodyPr wrap="square">
            <a:spAutoFit/>
          </a:bodyPr>
          <a:lstStyle/>
          <a:p>
            <a:r>
              <a:rPr lang="en-US" sz="1800" b="0" dirty="0" smtClean="0">
                <a:solidFill>
                  <a:schemeClr val="bg1"/>
                </a:solidFill>
              </a:rPr>
              <a:t>Fifth</a:t>
            </a:r>
            <a:r>
              <a:rPr lang="en-US" sz="1800" b="0" dirty="0">
                <a:solidFill>
                  <a:schemeClr val="bg1"/>
                </a:solidFill>
              </a:rPr>
              <a:t>, because the </a:t>
            </a:r>
            <a:r>
              <a:rPr lang="en-US" sz="1800" b="0" dirty="0">
                <a:solidFill>
                  <a:srgbClr val="FF3300"/>
                </a:solidFill>
              </a:rPr>
              <a:t>system is deterministic</a:t>
            </a:r>
            <a:r>
              <a:rPr lang="en-US" sz="1800" b="0" dirty="0">
                <a:solidFill>
                  <a:schemeClr val="bg1"/>
                </a:solidFill>
              </a:rPr>
              <a:t>, chaotic behavior is not random even though its aperiodicity and unpredictability may make it appear to be so. On the other hand, because of the instability, aperiodicity, and sensitivity to initial conditions, the behavior of chaotic systems is not predictable even though it is deterministic. </a:t>
            </a:r>
          </a:p>
          <a:p>
            <a:endParaRPr lang="en-US" sz="1800" b="0" dirty="0">
              <a:solidFill>
                <a:schemeClr val="bg1"/>
              </a:solidFill>
            </a:endParaRPr>
          </a:p>
          <a:p>
            <a:r>
              <a:rPr lang="en-US" sz="1800" b="0" dirty="0">
                <a:solidFill>
                  <a:schemeClr val="bg1"/>
                </a:solidFill>
              </a:rPr>
              <a:t>A final feature of chaos, although not included in the above definition, is that of </a:t>
            </a:r>
            <a:r>
              <a:rPr lang="en-US" sz="1800" b="0" dirty="0">
                <a:solidFill>
                  <a:srgbClr val="FF3300"/>
                </a:solidFill>
              </a:rPr>
              <a:t>iteration or feedback</a:t>
            </a:r>
            <a:r>
              <a:rPr lang="en-US" sz="1800" b="0" dirty="0">
                <a:solidFill>
                  <a:schemeClr val="bg1"/>
                </a:solidFill>
              </a:rPr>
              <a:t>, in which the output of the system is used as the input in the next calculation.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odp.tamu.edu/publications/183_SR/012/images/12_f01.gif"/>
          <p:cNvPicPr>
            <a:picLocks noChangeAspect="1" noChangeArrowheads="1"/>
          </p:cNvPicPr>
          <p:nvPr/>
        </p:nvPicPr>
        <p:blipFill>
          <a:blip r:embed="rId3"/>
          <a:srcRect/>
          <a:stretch>
            <a:fillRect/>
          </a:stretch>
        </p:blipFill>
        <p:spPr bwMode="auto">
          <a:xfrm>
            <a:off x="1736103" y="582202"/>
            <a:ext cx="5671793" cy="5690421"/>
          </a:xfrm>
          <a:prstGeom prst="rect">
            <a:avLst/>
          </a:prstGeom>
          <a:noFill/>
        </p:spPr>
      </p:pic>
      <p:sp>
        <p:nvSpPr>
          <p:cNvPr id="50" name="TextBox 49"/>
          <p:cNvSpPr txBox="1"/>
          <p:nvPr/>
        </p:nvSpPr>
        <p:spPr>
          <a:xfrm rot="2608825">
            <a:off x="3889612" y="3334223"/>
            <a:ext cx="1364776" cy="523220"/>
          </a:xfrm>
          <a:prstGeom prst="rect">
            <a:avLst/>
          </a:prstGeom>
          <a:noFill/>
        </p:spPr>
        <p:txBody>
          <a:bodyPr wrap="square" rtlCol="0">
            <a:spAutoFit/>
          </a:bodyPr>
          <a:lstStyle/>
          <a:p>
            <a:pPr algn="ctr"/>
            <a:r>
              <a:rPr lang="en-US" dirty="0" err="1" smtClean="0">
                <a:solidFill>
                  <a:schemeClr val="tx1"/>
                </a:solidFill>
                <a:effectLst>
                  <a:outerShdw blurRad="38100" dist="38100" dir="2700000" algn="tl">
                    <a:srgbClr val="000000">
                      <a:alpha val="43137"/>
                    </a:srgbClr>
                  </a:outerShdw>
                </a:effectLst>
              </a:rPr>
              <a:t>aa</a:t>
            </a:r>
            <a:endParaRPr lang="en-US" dirty="0" smtClean="0">
              <a:solidFill>
                <a:schemeClr val="tx1"/>
              </a:solidFill>
              <a:effectLst>
                <a:outerShdw blurRad="38100" dist="38100" dir="2700000" algn="tl">
                  <a:srgbClr val="000000">
                    <a:alpha val="43137"/>
                  </a:srgbClr>
                </a:outerShdw>
              </a:effectLst>
            </a:endParaRPr>
          </a:p>
        </p:txBody>
      </p:sp>
      <p:sp>
        <p:nvSpPr>
          <p:cNvPr id="51" name="TextBox 50"/>
          <p:cNvSpPr txBox="1"/>
          <p:nvPr/>
        </p:nvSpPr>
        <p:spPr>
          <a:xfrm rot="2646175">
            <a:off x="2257648" y="4479495"/>
            <a:ext cx="2168697" cy="461665"/>
          </a:xfrm>
          <a:prstGeom prst="rect">
            <a:avLst/>
          </a:prstGeom>
          <a:noFill/>
        </p:spPr>
        <p:txBody>
          <a:bodyPr wrap="square" rtlCol="0">
            <a:spAutoFit/>
          </a:bodyPr>
          <a:lstStyle/>
          <a:p>
            <a:pPr algn="ctr"/>
            <a:r>
              <a:rPr lang="en-US" sz="2400" dirty="0" smtClean="0">
                <a:solidFill>
                  <a:schemeClr val="tx1"/>
                </a:solidFill>
                <a:effectLst>
                  <a:outerShdw blurRad="38100" dist="38100" dir="2700000" algn="tl">
                    <a:srgbClr val="000000">
                      <a:alpha val="43137"/>
                    </a:srgbClr>
                  </a:outerShdw>
                </a:effectLst>
              </a:rPr>
              <a:t>pahoehoe</a:t>
            </a:r>
          </a:p>
        </p:txBody>
      </p:sp>
      <p:sp>
        <p:nvSpPr>
          <p:cNvPr id="28" name="Down Arrow 27"/>
          <p:cNvSpPr/>
          <p:nvPr/>
        </p:nvSpPr>
        <p:spPr>
          <a:xfrm rot="10800000">
            <a:off x="4844033" y="4713976"/>
            <a:ext cx="598932" cy="427939"/>
          </a:xfrm>
          <a:prstGeom prst="downArrow">
            <a:avLst>
              <a:gd name="adj1" fmla="val 48358"/>
              <a:gd name="adj2" fmla="val 55065"/>
            </a:avLst>
          </a:prstGeom>
          <a:solidFill>
            <a:srgbClr val="FF0000"/>
          </a:solidFill>
          <a:ln w="19050">
            <a:solidFill>
              <a:schemeClr val="tx1"/>
            </a:solidFill>
          </a:ln>
          <a:effectLst>
            <a:outerShdw blurRad="50800" dist="63500" dir="2700000" algn="tl" rotWithShape="0">
              <a:prstClr val="black">
                <a:alpha val="40000"/>
              </a:prstClr>
            </a:outerShdw>
          </a:effectLst>
        </p:spPr>
        <p:txBody>
          <a:bodyPr wrap="square" rtlCol="0" anchor="ctr">
            <a:spAutoFit/>
          </a:bodyPr>
          <a:lstStyle/>
          <a:p>
            <a:pPr algn="ctr"/>
            <a:endParaRPr lang="en-US" dirty="0" smtClean="0">
              <a:solidFill>
                <a:schemeClr val="bg1"/>
              </a:solidFill>
              <a:effectLst>
                <a:outerShdw blurRad="38100" dist="38100" dir="2700000" algn="tl">
                  <a:srgbClr val="000000">
                    <a:alpha val="43137"/>
                  </a:srgbClr>
                </a:outerShdw>
              </a:effectLst>
            </a:endParaRPr>
          </a:p>
        </p:txBody>
      </p:sp>
      <p:sp>
        <p:nvSpPr>
          <p:cNvPr id="34" name="TextBox 33"/>
          <p:cNvSpPr txBox="1"/>
          <p:nvPr/>
        </p:nvSpPr>
        <p:spPr>
          <a:xfrm>
            <a:off x="5245100" y="4060396"/>
            <a:ext cx="2540000" cy="830997"/>
          </a:xfrm>
          <a:prstGeom prst="rect">
            <a:avLst/>
          </a:prstGeom>
          <a:noFill/>
        </p:spPr>
        <p:txBody>
          <a:bodyPr wrap="square" rtlCol="0">
            <a:spAutoFit/>
          </a:bodyPr>
          <a:lstStyle/>
          <a:p>
            <a:pPr algn="ctr"/>
            <a:r>
              <a:rPr lang="en-US" sz="2400" dirty="0" smtClean="0">
                <a:solidFill>
                  <a:schemeClr val="tx1"/>
                </a:solidFill>
                <a:effectLst>
                  <a:outerShdw blurRad="38100" dist="38100" dir="2700000" algn="tl">
                    <a:srgbClr val="000000">
                      <a:alpha val="43137"/>
                    </a:srgbClr>
                  </a:outerShdw>
                </a:effectLst>
              </a:rPr>
              <a:t>High viscosity transition to aa</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descr="http://pubs.usgs.gov/dds/dds-80/images/JPG/large_screen/RIFT_003.jpg"/>
          <p:cNvPicPr>
            <a:picLocks noChangeAspect="1" noChangeArrowheads="1"/>
          </p:cNvPicPr>
          <p:nvPr/>
        </p:nvPicPr>
        <p:blipFill>
          <a:blip r:embed="rId3"/>
          <a:srcRect/>
          <a:stretch>
            <a:fillRect/>
          </a:stretch>
        </p:blipFill>
        <p:spPr bwMode="auto">
          <a:xfrm>
            <a:off x="0" y="377925"/>
            <a:ext cx="9144000" cy="6098976"/>
          </a:xfrm>
          <a:prstGeom prst="rect">
            <a:avLst/>
          </a:prstGeom>
          <a:noFill/>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ttp://volcanoes.usgs.gov/Imgs/Jpg/Photoglossary/lavaball_large.jpg"/>
          <p:cNvPicPr>
            <a:picLocks noChangeAspect="1" noChangeArrowheads="1"/>
          </p:cNvPicPr>
          <p:nvPr/>
        </p:nvPicPr>
        <p:blipFill>
          <a:blip r:embed="rId3"/>
          <a:srcRect/>
          <a:stretch>
            <a:fillRect/>
          </a:stretch>
        </p:blipFill>
        <p:spPr bwMode="auto">
          <a:xfrm>
            <a:off x="762000" y="1047750"/>
            <a:ext cx="7620000" cy="476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awaii Volcanoes National Park">
            <a:hlinkClick r:id="rId3"/>
          </p:cNvPr>
          <p:cNvPicPr>
            <a:picLocks noChangeAspect="1" noChangeArrowheads="1"/>
          </p:cNvPicPr>
          <p:nvPr/>
        </p:nvPicPr>
        <p:blipFill>
          <a:blip r:embed="rId4"/>
          <a:srcRect/>
          <a:stretch>
            <a:fillRect/>
          </a:stretch>
        </p:blipFill>
        <p:spPr bwMode="auto">
          <a:xfrm>
            <a:off x="381000" y="0"/>
            <a:ext cx="8458200" cy="68722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6" name="Picture 4" descr="Ben Gaddis &gt; Tourist Meets Lava">
            <a:hlinkClick r:id="rId3"/>
          </p:cNvPr>
          <p:cNvPicPr>
            <a:picLocks noChangeAspect="1" noChangeArrowheads="1"/>
          </p:cNvPicPr>
          <p:nvPr/>
        </p:nvPicPr>
        <p:blipFill>
          <a:blip r:embed="rId4"/>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370" name="Picture 2" descr="2553002_L"/>
          <p:cNvPicPr>
            <a:picLocks noChangeAspect="1" noChangeArrowheads="1"/>
          </p:cNvPicPr>
          <p:nvPr/>
        </p:nvPicPr>
        <p:blipFill>
          <a:blip r:embed="rId3"/>
          <a:srcRect/>
          <a:stretch>
            <a:fillRect/>
          </a:stretch>
        </p:blipFill>
        <p:spPr bwMode="auto">
          <a:xfrm>
            <a:off x="0" y="0"/>
            <a:ext cx="9144000" cy="5715000"/>
          </a:xfrm>
          <a:prstGeom prst="rect">
            <a:avLst/>
          </a:prstGeom>
          <a:noFill/>
          <a:ln w="9525">
            <a:noFill/>
            <a:miter lim="800000"/>
            <a:headEnd/>
            <a:tailEnd/>
          </a:ln>
        </p:spPr>
      </p:pic>
      <p:sp>
        <p:nvSpPr>
          <p:cNvPr id="58371" name="Text Box 3"/>
          <p:cNvSpPr txBox="1">
            <a:spLocks noChangeArrowheads="1"/>
          </p:cNvSpPr>
          <p:nvPr/>
        </p:nvSpPr>
        <p:spPr bwMode="auto">
          <a:xfrm>
            <a:off x="0" y="5835650"/>
            <a:ext cx="9144000" cy="946150"/>
          </a:xfrm>
          <a:prstGeom prst="rect">
            <a:avLst/>
          </a:prstGeom>
          <a:noFill/>
          <a:ln w="38100">
            <a:noFill/>
            <a:miter lim="800000"/>
            <a:headEnd/>
            <a:tailEnd/>
          </a:ln>
        </p:spPr>
        <p:txBody>
          <a:bodyPr>
            <a:spAutoFit/>
          </a:bodyPr>
          <a:lstStyle/>
          <a:p>
            <a:pPr algn="ctr">
              <a:spcBef>
                <a:spcPct val="50000"/>
              </a:spcBef>
            </a:pPr>
            <a:r>
              <a:rPr lang="en-US" dirty="0" err="1"/>
              <a:t>A’a</a:t>
            </a:r>
            <a:r>
              <a:rPr lang="en-US" dirty="0"/>
              <a:t> flow from Pu’u O’o in Royal Gardens subdivision 7/15/83</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418" name="Picture 2" descr="24ds073_L"/>
          <p:cNvPicPr>
            <a:picLocks noChangeAspect="1" noChangeArrowheads="1"/>
          </p:cNvPicPr>
          <p:nvPr/>
        </p:nvPicPr>
        <p:blipFill>
          <a:blip r:embed="rId3"/>
          <a:srcRect/>
          <a:stretch>
            <a:fillRect/>
          </a:stretch>
        </p:blipFill>
        <p:spPr bwMode="auto">
          <a:xfrm>
            <a:off x="0" y="0"/>
            <a:ext cx="9144000" cy="5715000"/>
          </a:xfrm>
          <a:prstGeom prst="rect">
            <a:avLst/>
          </a:prstGeom>
          <a:noFill/>
          <a:ln w="9525">
            <a:noFill/>
            <a:miter lim="800000"/>
            <a:headEnd/>
            <a:tailEnd/>
          </a:ln>
        </p:spPr>
      </p:pic>
      <p:sp>
        <p:nvSpPr>
          <p:cNvPr id="60419" name="Text Box 3"/>
          <p:cNvSpPr txBox="1">
            <a:spLocks noChangeArrowheads="1"/>
          </p:cNvSpPr>
          <p:nvPr/>
        </p:nvSpPr>
        <p:spPr bwMode="auto">
          <a:xfrm>
            <a:off x="0" y="5957888"/>
            <a:ext cx="9144000" cy="519112"/>
          </a:xfrm>
          <a:prstGeom prst="rect">
            <a:avLst/>
          </a:prstGeom>
          <a:noFill/>
          <a:ln w="38100">
            <a:noFill/>
            <a:miter lim="800000"/>
            <a:headEnd/>
            <a:tailEnd/>
          </a:ln>
        </p:spPr>
        <p:txBody>
          <a:bodyPr>
            <a:spAutoFit/>
          </a:bodyPr>
          <a:lstStyle/>
          <a:p>
            <a:pPr algn="ctr">
              <a:spcBef>
                <a:spcPct val="50000"/>
              </a:spcBef>
            </a:pPr>
            <a:r>
              <a:rPr lang="en-US" dirty="0"/>
              <a:t>Channeled </a:t>
            </a:r>
            <a:r>
              <a:rPr lang="en-US" dirty="0" err="1"/>
              <a:t>a’a</a:t>
            </a:r>
            <a:r>
              <a:rPr lang="en-US" dirty="0"/>
              <a:t> flow from Pu’u O’o  10/5/83</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0" y="336550"/>
            <a:ext cx="9144000" cy="5934075"/>
          </a:xfrm>
          <a:prstGeom prst="rect">
            <a:avLst/>
          </a:prstGeom>
          <a:noFill/>
          <a:ln w="38100">
            <a:noFill/>
            <a:miter lim="800000"/>
            <a:headEnd/>
            <a:tailEnd/>
          </a:ln>
        </p:spPr>
        <p:txBody>
          <a:bodyPr anchor="ctr">
            <a:spAutoFit/>
          </a:bodyPr>
          <a:lstStyle/>
          <a:p>
            <a:r>
              <a:rPr lang="en-US" sz="2400" b="0" dirty="0">
                <a:solidFill>
                  <a:schemeClr val="bg1"/>
                </a:solidFill>
              </a:rPr>
              <a:t>Peterson and Tilling (1980, p. 273) suggested two general conditions that determine whether pahoehoe or aa forms: </a:t>
            </a:r>
          </a:p>
          <a:p>
            <a:endParaRPr lang="en-US" sz="2400" b="0" dirty="0">
              <a:solidFill>
                <a:schemeClr val="bg1"/>
              </a:solidFill>
            </a:endParaRPr>
          </a:p>
          <a:p>
            <a:pPr lvl="1" eaLnBrk="0" hangingPunct="0">
              <a:buFontTx/>
              <a:buAutoNum type="arabicPeriod"/>
            </a:pPr>
            <a:r>
              <a:rPr lang="en-US" sz="2400" b="0" dirty="0">
                <a:solidFill>
                  <a:schemeClr val="bg1"/>
                </a:solidFill>
              </a:rPr>
              <a:t>If lava slows, cools, and stops in direct response to the corresponding increase in viscosity only, it retains its pahoehoe form. </a:t>
            </a:r>
          </a:p>
          <a:p>
            <a:pPr lvl="1" eaLnBrk="0" hangingPunct="0"/>
            <a:endParaRPr lang="en-US" sz="2400" b="0" dirty="0">
              <a:solidFill>
                <a:schemeClr val="bg1"/>
              </a:solidFill>
            </a:endParaRPr>
          </a:p>
          <a:p>
            <a:pPr lvl="1" eaLnBrk="0" hangingPunct="0">
              <a:buFontTx/>
              <a:buAutoNum type="arabicPeriod" startAt="2"/>
            </a:pPr>
            <a:r>
              <a:rPr lang="en-US" sz="2400" b="0" dirty="0">
                <a:solidFill>
                  <a:schemeClr val="bg1"/>
                </a:solidFill>
              </a:rPr>
              <a:t>If lava is forced to continue flowing after a certain critical relationship between viscosity and rate of shear strain is achieved, the lava changes to aa. </a:t>
            </a:r>
          </a:p>
          <a:p>
            <a:pPr lvl="1" eaLnBrk="0" hangingPunct="0"/>
            <a:endParaRPr lang="en-US" sz="2400" b="0" dirty="0">
              <a:solidFill>
                <a:schemeClr val="bg1"/>
              </a:solidFill>
            </a:endParaRPr>
          </a:p>
          <a:p>
            <a:pPr eaLnBrk="0" hangingPunct="0"/>
            <a:r>
              <a:rPr lang="en-US" sz="2400" b="0" dirty="0">
                <a:solidFill>
                  <a:schemeClr val="bg1"/>
                </a:solidFill>
              </a:rPr>
              <a:t>	If the rate of shear strain is high, the transition threshold is reached at a lower viscosity than if the shear strain rate is low. The converse is also true. If the viscosity of the lava is high, a relatively low rate of shear strain may achieve the transition threshold, and the lava changes to aa.</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93570" name="Picture 2" descr="Conversion of a'a to pahoehoe"/>
          <p:cNvPicPr>
            <a:picLocks noChangeAspect="1" noChangeArrowheads="1"/>
          </p:cNvPicPr>
          <p:nvPr/>
        </p:nvPicPr>
        <p:blipFill>
          <a:blip r:embed="rId3"/>
          <a:srcRect/>
          <a:stretch>
            <a:fillRect/>
          </a:stretch>
        </p:blipFill>
        <p:spPr bwMode="auto">
          <a:xfrm>
            <a:off x="193675" y="3710604"/>
            <a:ext cx="2168526" cy="2590185"/>
          </a:xfrm>
          <a:prstGeom prst="rect">
            <a:avLst/>
          </a:prstGeom>
          <a:noFill/>
        </p:spPr>
      </p:pic>
      <p:pic>
        <p:nvPicPr>
          <p:cNvPr id="493572" name="Picture 4" descr="http://www-odp.tamu.edu/publications/183_SR/012/images/12_f01.gif"/>
          <p:cNvPicPr>
            <a:picLocks noChangeAspect="1" noChangeArrowheads="1"/>
          </p:cNvPicPr>
          <p:nvPr/>
        </p:nvPicPr>
        <p:blipFill>
          <a:blip r:embed="rId4"/>
          <a:srcRect/>
          <a:stretch>
            <a:fillRect/>
          </a:stretch>
        </p:blipFill>
        <p:spPr bwMode="auto">
          <a:xfrm>
            <a:off x="2705100" y="762000"/>
            <a:ext cx="5800725" cy="5819775"/>
          </a:xfrm>
          <a:prstGeom prst="rect">
            <a:avLst/>
          </a:prstGeom>
          <a:noFill/>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24962" name="Picture 2" descr="http://alohahawaii.home.att.net/MaunaUlu3-22-1969.jpg"/>
          <p:cNvPicPr>
            <a:picLocks noChangeAspect="1" noChangeArrowheads="1"/>
          </p:cNvPicPr>
          <p:nvPr/>
        </p:nvPicPr>
        <p:blipFill>
          <a:blip r:embed="rId3"/>
          <a:srcRect/>
          <a:stretch>
            <a:fillRect/>
          </a:stretch>
        </p:blipFill>
        <p:spPr bwMode="auto">
          <a:xfrm>
            <a:off x="0" y="381000"/>
            <a:ext cx="9144000" cy="6096000"/>
          </a:xfrm>
          <a:prstGeom prst="rect">
            <a:avLst/>
          </a:prstGeom>
          <a:noFill/>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6" name="Picture 4" descr="http://www.chaoscope.org/images/gallery/sous_la_parabole.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112642" name="Text Box 2"/>
          <p:cNvSpPr txBox="1">
            <a:spLocks noChangeArrowheads="1"/>
          </p:cNvSpPr>
          <p:nvPr/>
        </p:nvSpPr>
        <p:spPr bwMode="auto">
          <a:xfrm>
            <a:off x="0" y="2667000"/>
            <a:ext cx="9144000" cy="1066800"/>
          </a:xfrm>
          <a:prstGeom prst="rect">
            <a:avLst/>
          </a:prstGeom>
          <a:noFill/>
          <a:ln w="9525">
            <a:noFill/>
            <a:miter lim="800000"/>
            <a:headEnd/>
            <a:tailEnd/>
          </a:ln>
        </p:spPr>
        <p:txBody>
          <a:bodyPr>
            <a:spAutoFit/>
          </a:bodyPr>
          <a:lstStyle/>
          <a:p>
            <a:pPr algn="ctr">
              <a:spcBef>
                <a:spcPct val="50000"/>
              </a:spcBef>
            </a:pPr>
            <a:r>
              <a:rPr lang="en-US" sz="3200" b="0" dirty="0">
                <a:solidFill>
                  <a:schemeClr val="bg1"/>
                </a:solidFill>
                <a:effectLst>
                  <a:outerShdw blurRad="38100" dist="38100" dir="2700000" algn="tl">
                    <a:srgbClr val="000000">
                      <a:alpha val="43137"/>
                    </a:srgbClr>
                  </a:outerShdw>
                </a:effectLst>
              </a:rPr>
              <a:t>The iterative application of simple laws can have complex outcomes.</a:t>
            </a:r>
          </a:p>
        </p:txBody>
      </p:sp>
      <p:pic>
        <p:nvPicPr>
          <p:cNvPr id="112644" name="Picture 6" descr="conway"/>
          <p:cNvPicPr>
            <a:picLocks noChangeAspect="1" noChangeArrowheads="1"/>
          </p:cNvPicPr>
          <p:nvPr/>
        </p:nvPicPr>
        <p:blipFill>
          <a:blip r:embed="rId4"/>
          <a:srcRect/>
          <a:stretch>
            <a:fillRect/>
          </a:stretch>
        </p:blipFill>
        <p:spPr bwMode="auto">
          <a:xfrm>
            <a:off x="944880" y="4815840"/>
            <a:ext cx="1676400" cy="1517650"/>
          </a:xfrm>
          <a:prstGeom prst="rect">
            <a:avLst/>
          </a:prstGeom>
          <a:noFill/>
          <a:ln w="9525">
            <a:noFill/>
            <a:miter lim="800000"/>
            <a:headEnd/>
            <a:tailEnd/>
          </a:ln>
        </p:spPr>
      </p:pic>
      <p:sp>
        <p:nvSpPr>
          <p:cNvPr id="5" name="TextBox 4"/>
          <p:cNvSpPr txBox="1"/>
          <p:nvPr/>
        </p:nvSpPr>
        <p:spPr>
          <a:xfrm>
            <a:off x="4922520" y="182880"/>
            <a:ext cx="4038600" cy="1077218"/>
          </a:xfrm>
          <a:prstGeom prst="rect">
            <a:avLst/>
          </a:prstGeom>
          <a:noFill/>
        </p:spPr>
        <p:txBody>
          <a:bodyPr wrap="square" rtlCol="0">
            <a:spAutoFit/>
          </a:bodyPr>
          <a:lstStyle/>
          <a:p>
            <a:pPr algn="ctr"/>
            <a:r>
              <a:rPr lang="en-US" sz="2400" dirty="0" smtClean="0">
                <a:solidFill>
                  <a:schemeClr val="bg1"/>
                </a:solidFill>
                <a:hlinkClick r:id="rId5"/>
              </a:rPr>
              <a:t>Conway's Game of Life</a:t>
            </a:r>
            <a:endParaRPr lang="en-US" sz="2400" dirty="0" smtClean="0">
              <a:solidFill>
                <a:schemeClr val="bg1"/>
              </a:solidFill>
            </a:endParaRPr>
          </a:p>
          <a:p>
            <a:pPr algn="ctr"/>
            <a:r>
              <a:rPr lang="en-US" sz="2000" dirty="0" smtClean="0">
                <a:solidFill>
                  <a:schemeClr val="bg1"/>
                </a:solidFill>
                <a:effectLst>
                  <a:outerShdw blurRad="38100" dist="38100" dir="2700000" algn="tl">
                    <a:srgbClr val="000000">
                      <a:alpha val="43137"/>
                    </a:srgbClr>
                  </a:outerShdw>
                </a:effectLst>
              </a:rPr>
              <a:t>http://www.math.com/students/wonders/life/life.html</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25986" name="Picture 2" descr="http://hawaii.home.att.net/KilaueaCascadeW.jpg"/>
          <p:cNvPicPr>
            <a:picLocks noChangeAspect="1" noChangeArrowheads="1"/>
          </p:cNvPicPr>
          <p:nvPr/>
        </p:nvPicPr>
        <p:blipFill>
          <a:blip r:embed="rId2"/>
          <a:srcRect/>
          <a:stretch>
            <a:fillRect/>
          </a:stretch>
        </p:blipFill>
        <p:spPr bwMode="auto">
          <a:xfrm>
            <a:off x="-19414" y="431800"/>
            <a:ext cx="9163414" cy="5994400"/>
          </a:xfrm>
          <a:prstGeom prst="rect">
            <a:avLst/>
          </a:prstGeom>
          <a:noFill/>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6194" name="Picture 2" descr="30423808-084_large"/>
          <p:cNvPicPr>
            <a:picLocks noChangeAspect="1" noChangeArrowheads="1"/>
          </p:cNvPicPr>
          <p:nvPr/>
        </p:nvPicPr>
        <p:blipFill>
          <a:blip r:embed="rId3"/>
          <a:srcRect/>
          <a:stretch>
            <a:fillRect/>
          </a:stretch>
        </p:blipFill>
        <p:spPr bwMode="auto">
          <a:xfrm>
            <a:off x="0" y="569913"/>
            <a:ext cx="9144000"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8" name="Picture 2" descr="Hawaii Volcanoes National Park">
            <a:hlinkClick r:id="rId3"/>
          </p:cNvPr>
          <p:cNvPicPr>
            <a:picLocks noChangeAspect="1" noChangeArrowheads="1"/>
          </p:cNvPicPr>
          <p:nvPr/>
        </p:nvPicPr>
        <p:blipFill>
          <a:blip r:embed="rId4"/>
          <a:srcRect/>
          <a:stretch>
            <a:fillRect/>
          </a:stretch>
        </p:blipFill>
        <p:spPr bwMode="auto">
          <a:xfrm>
            <a:off x="762000" y="581025"/>
            <a:ext cx="7620000" cy="5695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Picture 2" descr="volcano_np02"/>
          <p:cNvPicPr>
            <a:picLocks noChangeAspect="1" noChangeArrowheads="1"/>
          </p:cNvPicPr>
          <p:nvPr/>
        </p:nvPicPr>
        <p:blipFill>
          <a:blip r:embed="rId3"/>
          <a:srcRect/>
          <a:stretch>
            <a:fillRect/>
          </a:stretch>
        </p:blipFill>
        <p:spPr bwMode="auto">
          <a:xfrm>
            <a:off x="0" y="281781"/>
            <a:ext cx="9144000" cy="62912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4930" name="Picture 3" descr="Hawaii Volcanoes National Park">
            <a:hlinkClick r:id="rId3"/>
          </p:cNvPr>
          <p:cNvPicPr>
            <a:picLocks noChangeAspect="1" noChangeArrowheads="1"/>
          </p:cNvPicPr>
          <p:nvPr/>
        </p:nvPicPr>
        <p:blipFill>
          <a:blip r:embed="rId4"/>
          <a:srcRect/>
          <a:stretch>
            <a:fillRect/>
          </a:stretch>
        </p:blipFill>
        <p:spPr bwMode="auto">
          <a:xfrm>
            <a:off x="304800" y="0"/>
            <a:ext cx="8534400" cy="68278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306" name="Picture 5" descr="f14"/>
          <p:cNvPicPr>
            <a:picLocks noChangeAspect="1" noChangeArrowheads="1"/>
          </p:cNvPicPr>
          <p:nvPr/>
        </p:nvPicPr>
        <p:blipFill>
          <a:blip r:embed="rId3"/>
          <a:srcRect/>
          <a:stretch>
            <a:fillRect/>
          </a:stretch>
        </p:blipFill>
        <p:spPr bwMode="auto">
          <a:xfrm>
            <a:off x="2133600" y="0"/>
            <a:ext cx="5334000" cy="2798763"/>
          </a:xfrm>
          <a:prstGeom prst="rect">
            <a:avLst/>
          </a:prstGeom>
          <a:noFill/>
          <a:ln w="9525">
            <a:noFill/>
            <a:miter lim="800000"/>
            <a:headEnd/>
            <a:tailEnd/>
          </a:ln>
        </p:spPr>
      </p:pic>
      <p:pic>
        <p:nvPicPr>
          <p:cNvPr id="98307" name="Picture 7" descr="f14"/>
          <p:cNvPicPr>
            <a:picLocks noChangeAspect="1" noChangeArrowheads="1"/>
          </p:cNvPicPr>
          <p:nvPr/>
        </p:nvPicPr>
        <p:blipFill>
          <a:blip r:embed="rId4"/>
          <a:srcRect/>
          <a:stretch>
            <a:fillRect/>
          </a:stretch>
        </p:blipFill>
        <p:spPr bwMode="auto">
          <a:xfrm>
            <a:off x="1752600" y="2798763"/>
            <a:ext cx="6105525" cy="40592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29058" name="Picture 2" descr="http://www.uhh.hawaii.edu/~kenhon/GEOL205/petrology/basalk.gif"/>
          <p:cNvPicPr>
            <a:picLocks noChangeAspect="1" noChangeArrowheads="1"/>
          </p:cNvPicPr>
          <p:nvPr/>
        </p:nvPicPr>
        <p:blipFill>
          <a:blip r:embed="rId2"/>
          <a:srcRect/>
          <a:stretch>
            <a:fillRect/>
          </a:stretch>
        </p:blipFill>
        <p:spPr bwMode="auto">
          <a:xfrm>
            <a:off x="438150" y="0"/>
            <a:ext cx="8267700" cy="6864042"/>
          </a:xfrm>
          <a:prstGeom prst="rect">
            <a:avLst/>
          </a:prstGeom>
          <a:noFill/>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2" name="Picture 2" descr="srb980817024_L"/>
          <p:cNvPicPr>
            <a:picLocks noChangeAspect="1" noChangeArrowheads="1"/>
          </p:cNvPicPr>
          <p:nvPr/>
        </p:nvPicPr>
        <p:blipFill>
          <a:blip r:embed="rId3"/>
          <a:srcRect/>
          <a:stretch>
            <a:fillRect/>
          </a:stretch>
        </p:blipFill>
        <p:spPr bwMode="auto">
          <a:xfrm>
            <a:off x="0" y="609600"/>
            <a:ext cx="9144000" cy="5715000"/>
          </a:xfrm>
          <a:prstGeom prst="rect">
            <a:avLst/>
          </a:prstGeom>
          <a:noFill/>
          <a:ln w="9525">
            <a:noFill/>
            <a:miter lim="800000"/>
            <a:headEnd/>
            <a:tailEnd/>
          </a:ln>
        </p:spPr>
      </p:pic>
      <p:sp>
        <p:nvSpPr>
          <p:cNvPr id="46083" name="Line 3"/>
          <p:cNvSpPr>
            <a:spLocks noChangeShapeType="1"/>
          </p:cNvSpPr>
          <p:nvPr/>
        </p:nvSpPr>
        <p:spPr bwMode="auto">
          <a:xfrm flipH="1" flipV="1">
            <a:off x="3581400" y="3581400"/>
            <a:ext cx="1219200" cy="533400"/>
          </a:xfrm>
          <a:prstGeom prst="line">
            <a:avLst/>
          </a:prstGeom>
          <a:noFill/>
          <a:ln w="38100">
            <a:solidFill>
              <a:srgbClr val="FF0000"/>
            </a:solidFill>
            <a:round/>
            <a:headEnd/>
            <a:tailEnd type="triangle" w="med" len="med"/>
          </a:ln>
        </p:spPr>
        <p:txBody>
          <a:bodyPr/>
          <a:lstStyle/>
          <a:p>
            <a:endParaRPr lang="en-US"/>
          </a:p>
        </p:txBody>
      </p:sp>
      <p:sp>
        <p:nvSpPr>
          <p:cNvPr id="429060" name="Text Box 4"/>
          <p:cNvSpPr txBox="1">
            <a:spLocks noChangeArrowheads="1"/>
          </p:cNvSpPr>
          <p:nvPr/>
        </p:nvSpPr>
        <p:spPr bwMode="auto">
          <a:xfrm>
            <a:off x="4800600" y="3886200"/>
            <a:ext cx="2057400" cy="519113"/>
          </a:xfrm>
          <a:prstGeom prst="rect">
            <a:avLst/>
          </a:prstGeom>
          <a:noFill/>
          <a:ln w="38100">
            <a:noFill/>
            <a:miter lim="800000"/>
            <a:headEnd/>
            <a:tailEnd/>
          </a:ln>
          <a:effectLst/>
        </p:spPr>
        <p:txBody>
          <a:bodyPr>
            <a:spAutoFit/>
          </a:bodyPr>
          <a:lstStyle/>
          <a:p>
            <a:pPr>
              <a:spcBef>
                <a:spcPct val="50000"/>
              </a:spcBef>
              <a:defRPr/>
            </a:pPr>
            <a:r>
              <a:rPr lang="en-US">
                <a:effectLst>
                  <a:outerShdw blurRad="38100" dist="38100" dir="2700000" algn="tl">
                    <a:srgbClr val="FFFFFF"/>
                  </a:outerShdw>
                </a:effectLst>
              </a:rPr>
              <a:t>Laccolith?</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2" descr="Hawaii Volcanoes National Park">
            <a:hlinkClick r:id="rId3"/>
          </p:cNvPr>
          <p:cNvPicPr>
            <a:picLocks noChangeAspect="1" noChangeArrowheads="1"/>
          </p:cNvPicPr>
          <p:nvPr/>
        </p:nvPicPr>
        <p:blipFill>
          <a:blip r:embed="rId4"/>
          <a:srcRect t="3999"/>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0"/>
            <a:ext cx="9144000" cy="954107"/>
          </a:xfrm>
          <a:prstGeom prst="rect">
            <a:avLst/>
          </a:prstGeom>
          <a:noFill/>
        </p:spPr>
        <p:txBody>
          <a:bodyPr wrap="square" rtlCol="0">
            <a:spAutoFit/>
          </a:bodyPr>
          <a:lstStyle/>
          <a:p>
            <a:pPr algn="ctr"/>
            <a:r>
              <a:rPr lang="en-US" dirty="0" smtClean="0">
                <a:solidFill>
                  <a:schemeClr val="tx1"/>
                </a:solidFill>
              </a:rPr>
              <a:t>Pu'u </a:t>
            </a:r>
            <a:r>
              <a:rPr lang="en-US" dirty="0" err="1" smtClean="0">
                <a:solidFill>
                  <a:schemeClr val="tx1"/>
                </a:solidFill>
              </a:rPr>
              <a:t>Pua'i</a:t>
            </a:r>
            <a:r>
              <a:rPr lang="en-US" dirty="0" smtClean="0">
                <a:solidFill>
                  <a:schemeClr val="tx1"/>
                </a:solidFill>
              </a:rPr>
              <a:t> cinder cone that formed next to Kilauea Iki Crater from 1959 eruption on Kilauea</a:t>
            </a:r>
            <a:endParaRPr lang="en-US" dirty="0" smtClean="0">
              <a:solidFill>
                <a:schemeClr val="tx1"/>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2" descr="heleakela4"/>
          <p:cNvPicPr>
            <a:picLocks noChangeAspect="1" noChangeArrowheads="1"/>
          </p:cNvPicPr>
          <p:nvPr/>
        </p:nvPicPr>
        <p:blipFill>
          <a:blip r:embed="rId3"/>
          <a:srcRect/>
          <a:stretch>
            <a:fillRect/>
          </a:stretch>
        </p:blipFill>
        <p:spPr bwMode="auto">
          <a:xfrm>
            <a:off x="0" y="1600200"/>
            <a:ext cx="9144000" cy="3756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24" name="Picture 8" descr="http://www.chaoscope.org/images/gallery/sg/06053003.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Rectangle 3"/>
          <p:cNvSpPr/>
          <p:nvPr/>
        </p:nvSpPr>
        <p:spPr>
          <a:xfrm>
            <a:off x="6659880" y="0"/>
            <a:ext cx="2484120" cy="1015663"/>
          </a:xfrm>
          <a:prstGeom prst="rect">
            <a:avLst/>
          </a:prstGeom>
        </p:spPr>
        <p:txBody>
          <a:bodyPr wrap="square">
            <a:spAutoFit/>
          </a:bodyPr>
          <a:lstStyle/>
          <a:p>
            <a:pPr algn="ctr"/>
            <a:r>
              <a:rPr lang="en-US" sz="2000" dirty="0" smtClean="0">
                <a:solidFill>
                  <a:srgbClr val="92D050"/>
                </a:solidFill>
                <a:effectLst>
                  <a:outerShdw blurRad="38100" dist="38100" dir="2700000" algn="tl">
                    <a:srgbClr val="000000">
                      <a:alpha val="43137"/>
                    </a:srgbClr>
                  </a:outerShdw>
                </a:effectLst>
              </a:rPr>
              <a:t>Strange attractor rendered by “Chaoscope”</a:t>
            </a:r>
            <a:endParaRPr lang="en-US" sz="2000" dirty="0">
              <a:solidFill>
                <a:srgbClr val="92D05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descr="http://veimages.gsfc.nasa.gov/5429/Hawaii.A2003147.2110.500m.jpg"/>
          <p:cNvPicPr>
            <a:picLocks noChangeAspect="1" noChangeArrowheads="1"/>
          </p:cNvPicPr>
          <p:nvPr/>
        </p:nvPicPr>
        <p:blipFill>
          <a:blip r:embed="rId3"/>
          <a:srcRect/>
          <a:stretch>
            <a:fillRect/>
          </a:stretch>
        </p:blipFill>
        <p:spPr bwMode="auto">
          <a:xfrm>
            <a:off x="-2552700" y="-1938338"/>
            <a:ext cx="14249400" cy="110823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38" name="Picture 3" descr="Hawaii Volcanoes National Park">
            <a:hlinkClick r:id="rId3"/>
          </p:cNvPr>
          <p:cNvPicPr>
            <a:picLocks noChangeAspect="1" noChangeArrowheads="1"/>
          </p:cNvPicPr>
          <p:nvPr/>
        </p:nvPicPr>
        <p:blipFill>
          <a:blip r:embed="rId4"/>
          <a:srcRect/>
          <a:stretch>
            <a:fillRect/>
          </a:stretch>
        </p:blipFill>
        <p:spPr bwMode="auto">
          <a:xfrm>
            <a:off x="762000" y="509588"/>
            <a:ext cx="7620000" cy="5838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a:srcRect l="10938" r="11719"/>
          <a:stretch>
            <a:fillRect/>
          </a:stretch>
        </p:blipFill>
        <p:spPr bwMode="auto">
          <a:xfrm>
            <a:off x="1066800" y="0"/>
            <a:ext cx="7010400" cy="6797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a:srcRect l="1250" t="10938" r="626" b="10938"/>
          <a:stretch>
            <a:fillRect/>
          </a:stretch>
        </p:blipFill>
        <p:spPr bwMode="auto">
          <a:xfrm>
            <a:off x="0" y="533400"/>
            <a:ext cx="9144000" cy="5822950"/>
          </a:xfrm>
          <a:prstGeom prst="rect">
            <a:avLst/>
          </a:prstGeom>
          <a:noFill/>
          <a:ln w="38100">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5410" name="Picture 3" descr="srb980817022_L"/>
          <p:cNvPicPr>
            <a:picLocks noChangeAspect="1" noChangeArrowheads="1"/>
          </p:cNvPicPr>
          <p:nvPr/>
        </p:nvPicPr>
        <p:blipFill>
          <a:blip r:embed="rId3"/>
          <a:srcRect/>
          <a:stretch>
            <a:fillRect/>
          </a:stretch>
        </p:blipFill>
        <p:spPr bwMode="auto">
          <a:xfrm>
            <a:off x="762000" y="1047750"/>
            <a:ext cx="7620000" cy="4762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6434" name="Picture 2" descr="kilauea_luftaufnahme01"/>
          <p:cNvPicPr>
            <a:picLocks noChangeAspect="1" noChangeArrowheads="1"/>
          </p:cNvPicPr>
          <p:nvPr/>
        </p:nvPicPr>
        <p:blipFill>
          <a:blip r:embed="rId2"/>
          <a:srcRect/>
          <a:stretch>
            <a:fillRect/>
          </a:stretch>
        </p:blipFill>
        <p:spPr bwMode="auto">
          <a:xfrm>
            <a:off x="0" y="381000"/>
            <a:ext cx="9144000" cy="6121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7458" name="Picture 2" descr="20050401-0826_CCH_large"/>
          <p:cNvPicPr>
            <a:picLocks noChangeAspect="1" noChangeArrowheads="1"/>
          </p:cNvPicPr>
          <p:nvPr/>
        </p:nvPicPr>
        <p:blipFill>
          <a:blip r:embed="rId3"/>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8482" name="Picture 2" descr="VirtualVista1702"/>
          <p:cNvPicPr>
            <a:picLocks noChangeAspect="1" noChangeArrowheads="1"/>
          </p:cNvPicPr>
          <p:nvPr/>
        </p:nvPicPr>
        <p:blipFill>
          <a:blip r:embed="rId2"/>
          <a:srcRect/>
          <a:stretch>
            <a:fillRect/>
          </a:stretch>
        </p:blipFill>
        <p:spPr bwMode="auto">
          <a:xfrm>
            <a:off x="76200" y="0"/>
            <a:ext cx="9067800" cy="6838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2" descr="http://www.chaoscope.org/images/gallery/js/a_tale_of_two_halves.jpg"/>
          <p:cNvPicPr>
            <a:picLocks noChangeAspect="1" noChangeArrowheads="1"/>
          </p:cNvPicPr>
          <p:nvPr/>
        </p:nvPicPr>
        <p:blipFill>
          <a:blip r:embed="rId3"/>
          <a:srcRect t="2267" b="2267"/>
          <a:stretch>
            <a:fillRect/>
          </a:stretch>
        </p:blipFill>
        <p:spPr bwMode="auto">
          <a:xfrm>
            <a:off x="1332169" y="0"/>
            <a:ext cx="6479659" cy="6857999"/>
          </a:xfrm>
          <a:prstGeom prst="rect">
            <a:avLst/>
          </a:prstGeom>
          <a:noFill/>
        </p:spPr>
      </p:pic>
      <p:sp>
        <p:nvSpPr>
          <p:cNvPr id="3" name="Rectangle 2"/>
          <p:cNvSpPr/>
          <p:nvPr/>
        </p:nvSpPr>
        <p:spPr>
          <a:xfrm>
            <a:off x="6659880" y="0"/>
            <a:ext cx="2484120" cy="1015663"/>
          </a:xfrm>
          <a:prstGeom prst="rect">
            <a:avLst/>
          </a:prstGeom>
        </p:spPr>
        <p:txBody>
          <a:bodyPr wrap="square">
            <a:spAutoFit/>
          </a:bodyPr>
          <a:lstStyle/>
          <a:p>
            <a:pPr algn="ctr"/>
            <a:r>
              <a:rPr lang="en-US" sz="2000" dirty="0" smtClean="0">
                <a:solidFill>
                  <a:srgbClr val="996633"/>
                </a:solidFill>
                <a:effectLst>
                  <a:outerShdw blurRad="38100" dist="38100" dir="2700000" algn="tl">
                    <a:srgbClr val="000000">
                      <a:alpha val="43137"/>
                    </a:srgbClr>
                  </a:outerShdw>
                </a:effectLst>
              </a:rPr>
              <a:t>Strange attractor rendered by “Chaoscope”</a:t>
            </a:r>
            <a:endParaRPr lang="en-US" sz="2000" dirty="0">
              <a:solidFill>
                <a:srgbClr val="996633"/>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ctr">
          <a:defRPr dirty="0" smtClean="0">
            <a:solidFill>
              <a:schemeClr val="bg1"/>
            </a:solidFill>
            <a:effectLst>
              <a:outerShdw blurRad="38100" dist="38100" dir="2700000" algn="tl">
                <a:srgbClr val="000000">
                  <a:alpha val="43137"/>
                </a:srgbClr>
              </a:outerShdw>
            </a:effectLst>
          </a:defRPr>
        </a:defPPr>
      </a:lstStyle>
    </a:spDef>
    <a:lnDef>
      <a:spPr bwMode="auto">
        <a:solidFill>
          <a:schemeClr val="accent1"/>
        </a:solidFill>
        <a:ln w="38100" cap="flat" cmpd="sng" algn="ctr">
          <a:solidFill>
            <a:schemeClr val="bg1"/>
          </a:solidFill>
          <a:prstDash val="solid"/>
          <a:round/>
          <a:headEnd type="none" w="med" len="med"/>
          <a:tailEnd type="arrow"/>
        </a:ln>
        <a:effectLst/>
      </a:spPr>
      <a:bodyPr/>
      <a:lstStyle/>
    </a:lnDef>
    <a:txDef>
      <a:spPr>
        <a:noFill/>
      </a:spPr>
      <a:bodyPr wrap="square" rtlCol="0">
        <a:spAutoFit/>
      </a:bodyPr>
      <a:lstStyle>
        <a:defPPr algn="ctr">
          <a:defRPr dirty="0" smtClean="0">
            <a:solidFill>
              <a:schemeClr val="bg1"/>
            </a:solidFill>
            <a:effectLst>
              <a:outerShdw blurRad="38100" dist="38100" dir="2700000" algn="tl">
                <a:srgbClr val="000000">
                  <a:alpha val="43137"/>
                </a:srgbClr>
              </a:outerShdw>
            </a:effectLst>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6711</TotalTime>
  <Words>4216</Words>
  <Application>Microsoft Office PowerPoint</Application>
  <PresentationFormat>On-screen Show (4:3)</PresentationFormat>
  <Paragraphs>266</Paragraphs>
  <Slides>87</Slides>
  <Notes>81</Notes>
  <HiddenSlides>23</HiddenSlides>
  <MMClips>0</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Jacobson</dc:creator>
  <cp:lastModifiedBy>Gary Jacobson</cp:lastModifiedBy>
  <cp:revision>94</cp:revision>
  <dcterms:created xsi:type="dcterms:W3CDTF">2005-05-14T19:41:40Z</dcterms:created>
  <dcterms:modified xsi:type="dcterms:W3CDTF">2009-05-10T03:22:04Z</dcterms:modified>
</cp:coreProperties>
</file>